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Lobster"/>
      <p:regular r:id="rId23"/>
    </p:embeddedFont>
    <p:embeddedFont>
      <p:font typeface="Lor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A57873-9EDA-4FAC-B9F2-E445A6E4C4E6}">
  <a:tblStyle styleId="{BAA57873-9EDA-4FAC-B9F2-E445A6E4C4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ora-regular.fntdata"/><Relationship Id="rId23" Type="http://schemas.openxmlformats.org/officeDocument/2006/relationships/font" Target="fonts/Lobst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ora-italic.fntdata"/><Relationship Id="rId25" Type="http://schemas.openxmlformats.org/officeDocument/2006/relationships/font" Target="fonts/Lora-bold.fntdata"/><Relationship Id="rId27" Type="http://schemas.openxmlformats.org/officeDocument/2006/relationships/font" Target="fonts/Lor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71bd8f73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71bd8f73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71bd8f73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71bd8f73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71bd8f73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71bd8f73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71bd8f73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71bd8f73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71bd8f73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71bd8f73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d0868278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d0868278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71bd8f73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71bd8f73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a71bd8f73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a71bd8f73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71bd8f73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71bd8f7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a71bd8f73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a71bd8f73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a71bd8f73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a71bd8f73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a71bd8f73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a71bd8f73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71bd8f73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71bd8f73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71bd8f73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71bd8f73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71bd8f73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a71bd8f73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Lora"/>
              <a:buNone/>
              <a:defRPr sz="2800">
                <a:solidFill>
                  <a:schemeClr val="dk1"/>
                </a:solidFill>
                <a:latin typeface="Lora"/>
                <a:ea typeface="Lora"/>
                <a:cs typeface="Lora"/>
                <a:sym typeface="Lor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3449400"/>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latin typeface="Lora"/>
                <a:ea typeface="Lora"/>
                <a:cs typeface="Lora"/>
                <a:sym typeface="Lora"/>
              </a:rPr>
              <a:t>Analyzing Probabilities of the Black Lion Chest Loot Box</a:t>
            </a:r>
            <a:endParaRPr>
              <a:latin typeface="Lora"/>
              <a:ea typeface="Lora"/>
              <a:cs typeface="Lora"/>
              <a:sym typeface="Lora"/>
            </a:endParaRPr>
          </a:p>
          <a:p>
            <a:pPr indent="0" lvl="0" marL="0" rtl="0" algn="l">
              <a:spcBef>
                <a:spcPts val="0"/>
              </a:spcBef>
              <a:spcAft>
                <a:spcPts val="0"/>
              </a:spcAft>
              <a:buNone/>
            </a:pPr>
            <a:r>
              <a:t/>
            </a:r>
            <a:endParaRPr>
              <a:latin typeface="Lora"/>
              <a:ea typeface="Lora"/>
              <a:cs typeface="Lora"/>
              <a:sym typeface="Lora"/>
            </a:endParaRPr>
          </a:p>
        </p:txBody>
      </p:sp>
      <p:pic>
        <p:nvPicPr>
          <p:cNvPr id="55" name="Google Shape;55;p13"/>
          <p:cNvPicPr preferRelativeResize="0"/>
          <p:nvPr/>
        </p:nvPicPr>
        <p:blipFill>
          <a:blip r:embed="rId3">
            <a:alphaModFix/>
          </a:blip>
          <a:stretch>
            <a:fillRect/>
          </a:stretch>
        </p:blipFill>
        <p:spPr>
          <a:xfrm>
            <a:off x="0" y="-12"/>
            <a:ext cx="9144000" cy="2962275"/>
          </a:xfrm>
          <a:prstGeom prst="rect">
            <a:avLst/>
          </a:prstGeom>
          <a:noFill/>
          <a:ln>
            <a:noFill/>
          </a:ln>
        </p:spPr>
      </p:pic>
      <p:sp>
        <p:nvSpPr>
          <p:cNvPr id="56" name="Google Shape;56;p13"/>
          <p:cNvSpPr txBox="1"/>
          <p:nvPr/>
        </p:nvSpPr>
        <p:spPr>
          <a:xfrm>
            <a:off x="2535300" y="4165375"/>
            <a:ext cx="4073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Lora"/>
                <a:ea typeface="Lora"/>
                <a:cs typeface="Lora"/>
                <a:sym typeface="Lora"/>
              </a:rPr>
              <a:t>Christian Simpson</a:t>
            </a:r>
            <a:endParaRPr sz="1800">
              <a:solidFill>
                <a:schemeClr val="dk2"/>
              </a:solidFill>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0" y="-1"/>
            <a:ext cx="9143999" cy="1769652"/>
          </a:xfrm>
          <a:prstGeom prst="rect">
            <a:avLst/>
          </a:prstGeom>
          <a:noFill/>
          <a:ln>
            <a:noFill/>
          </a:ln>
        </p:spPr>
      </p:pic>
      <p:sp>
        <p:nvSpPr>
          <p:cNvPr id="141" name="Google Shape;141;p22"/>
          <p:cNvSpPr txBox="1"/>
          <p:nvPr>
            <p:ph type="title"/>
          </p:nvPr>
        </p:nvSpPr>
        <p:spPr>
          <a:xfrm>
            <a:off x="311700" y="445025"/>
            <a:ext cx="4108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Binomial Distribution (3.4)</a:t>
            </a:r>
            <a:endParaRPr>
              <a:solidFill>
                <a:schemeClr val="lt1"/>
              </a:solidFill>
            </a:endParaRPr>
          </a:p>
        </p:txBody>
      </p:sp>
      <p:sp>
        <p:nvSpPr>
          <p:cNvPr id="142" name="Google Shape;142;p22"/>
          <p:cNvSpPr txBox="1"/>
          <p:nvPr>
            <p:ph idx="1" type="body"/>
          </p:nvPr>
        </p:nvSpPr>
        <p:spPr>
          <a:xfrm>
            <a:off x="311700" y="1873075"/>
            <a:ext cx="3999900" cy="26958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latin typeface="Lora"/>
                <a:ea typeface="Lora"/>
                <a:cs typeface="Lora"/>
                <a:sym typeface="Lora"/>
              </a:rPr>
              <a:t>What is the chance that we find at least one item from Slot 5 of the Black Lion Chest in 25 attempts?</a:t>
            </a:r>
            <a:endParaRPr>
              <a:latin typeface="Lora"/>
              <a:ea typeface="Lora"/>
              <a:cs typeface="Lora"/>
              <a:sym typeface="Lora"/>
            </a:endParaRPr>
          </a:p>
          <a:p>
            <a:pPr indent="0" lvl="0" marL="0" rtl="0" algn="l">
              <a:spcBef>
                <a:spcPts val="1200"/>
              </a:spcBef>
              <a:spcAft>
                <a:spcPts val="1200"/>
              </a:spcAft>
              <a:buNone/>
            </a:pPr>
            <a:r>
              <a:rPr lang="en">
                <a:latin typeface="Lora"/>
                <a:ea typeface="Lora"/>
                <a:cs typeface="Lora"/>
                <a:sym typeface="Lora"/>
              </a:rPr>
              <a:t>p</a:t>
            </a:r>
            <a:r>
              <a:rPr lang="en">
                <a:latin typeface="Lora"/>
                <a:ea typeface="Lora"/>
                <a:cs typeface="Lora"/>
                <a:sym typeface="Lora"/>
              </a:rPr>
              <a:t> = .0995</a:t>
            </a:r>
            <a:br>
              <a:rPr lang="en">
                <a:latin typeface="Lora"/>
                <a:ea typeface="Lora"/>
                <a:cs typeface="Lora"/>
                <a:sym typeface="Lora"/>
              </a:rPr>
            </a:br>
            <a:r>
              <a:rPr lang="en">
                <a:latin typeface="Lora"/>
                <a:ea typeface="Lora"/>
                <a:cs typeface="Lora"/>
                <a:sym typeface="Lora"/>
              </a:rPr>
              <a:t>q</a:t>
            </a:r>
            <a:r>
              <a:rPr lang="en">
                <a:latin typeface="Lora"/>
                <a:ea typeface="Lora"/>
                <a:cs typeface="Lora"/>
                <a:sym typeface="Lora"/>
              </a:rPr>
              <a:t> = 1 - p = .9005</a:t>
            </a:r>
            <a:br>
              <a:rPr lang="en">
                <a:latin typeface="Lora"/>
                <a:ea typeface="Lora"/>
                <a:cs typeface="Lora"/>
                <a:sym typeface="Lora"/>
              </a:rPr>
            </a:br>
            <a:r>
              <a:rPr lang="en">
                <a:latin typeface="Lora"/>
                <a:ea typeface="Lora"/>
                <a:cs typeface="Lora"/>
                <a:sym typeface="Lora"/>
              </a:rPr>
              <a:t>y</a:t>
            </a:r>
            <a:r>
              <a:rPr lang="en">
                <a:latin typeface="Lora"/>
                <a:ea typeface="Lora"/>
                <a:cs typeface="Lora"/>
                <a:sym typeface="Lora"/>
              </a:rPr>
              <a:t> &gt;= 1</a:t>
            </a:r>
            <a:br>
              <a:rPr lang="en">
                <a:latin typeface="Lora"/>
                <a:ea typeface="Lora"/>
                <a:cs typeface="Lora"/>
                <a:sym typeface="Lora"/>
              </a:rPr>
            </a:br>
            <a:r>
              <a:rPr lang="en">
                <a:latin typeface="Lora"/>
                <a:ea typeface="Lora"/>
                <a:cs typeface="Lora"/>
                <a:sym typeface="Lora"/>
              </a:rPr>
              <a:t>n</a:t>
            </a:r>
            <a:r>
              <a:rPr lang="en">
                <a:latin typeface="Lora"/>
                <a:ea typeface="Lora"/>
                <a:cs typeface="Lora"/>
                <a:sym typeface="Lora"/>
              </a:rPr>
              <a:t> = 25</a:t>
            </a:r>
            <a:br>
              <a:rPr lang="en">
                <a:latin typeface="Lora"/>
                <a:ea typeface="Lora"/>
                <a:cs typeface="Lora"/>
                <a:sym typeface="Lora"/>
              </a:rPr>
            </a:br>
            <a:br>
              <a:rPr lang="en">
                <a:latin typeface="Lora"/>
                <a:ea typeface="Lora"/>
                <a:cs typeface="Lora"/>
                <a:sym typeface="Lora"/>
              </a:rPr>
            </a:br>
            <a:r>
              <a:rPr lang="en">
                <a:latin typeface="Lora"/>
                <a:ea typeface="Lora"/>
                <a:cs typeface="Lora"/>
                <a:sym typeface="Lora"/>
              </a:rPr>
              <a:t>Calculate y = 0 and take the compliment.</a:t>
            </a:r>
            <a:br>
              <a:rPr lang="en">
                <a:latin typeface="Lora"/>
                <a:ea typeface="Lora"/>
                <a:cs typeface="Lora"/>
                <a:sym typeface="Lora"/>
              </a:rPr>
            </a:br>
            <a:br>
              <a:rPr lang="en">
                <a:latin typeface="Lora"/>
                <a:ea typeface="Lora"/>
                <a:cs typeface="Lora"/>
                <a:sym typeface="Lora"/>
              </a:rPr>
            </a:br>
            <a:r>
              <a:rPr lang="en">
                <a:latin typeface="Lora"/>
                <a:ea typeface="Lora"/>
                <a:cs typeface="Lora"/>
                <a:sym typeface="Lora"/>
              </a:rPr>
              <a:t>p(y = 0) = (25C0)(.0995^0)(.9005^25) = .0728</a:t>
            </a:r>
            <a:br>
              <a:rPr lang="en">
                <a:latin typeface="Lora"/>
                <a:ea typeface="Lora"/>
                <a:cs typeface="Lora"/>
                <a:sym typeface="Lora"/>
              </a:rPr>
            </a:br>
            <a:br>
              <a:rPr lang="en">
                <a:latin typeface="Lora"/>
                <a:ea typeface="Lora"/>
                <a:cs typeface="Lora"/>
                <a:sym typeface="Lora"/>
              </a:rPr>
            </a:br>
            <a:r>
              <a:rPr lang="en">
                <a:latin typeface="Lora"/>
                <a:ea typeface="Lora"/>
                <a:cs typeface="Lora"/>
                <a:sym typeface="Lora"/>
              </a:rPr>
              <a:t>P(y &gt;= 1) = 1 - p(y = 0) = </a:t>
            </a:r>
            <a:r>
              <a:rPr b="1" lang="en">
                <a:latin typeface="Lora"/>
                <a:ea typeface="Lora"/>
                <a:cs typeface="Lora"/>
                <a:sym typeface="Lora"/>
              </a:rPr>
              <a:t>.927</a:t>
            </a:r>
            <a:endParaRPr b="1">
              <a:latin typeface="Lora"/>
              <a:ea typeface="Lora"/>
              <a:cs typeface="Lora"/>
              <a:sym typeface="Lora"/>
            </a:endParaRPr>
          </a:p>
        </p:txBody>
      </p:sp>
      <p:sp>
        <p:nvSpPr>
          <p:cNvPr id="143" name="Google Shape;143;p22"/>
          <p:cNvSpPr txBox="1"/>
          <p:nvPr>
            <p:ph idx="2" type="body"/>
          </p:nvPr>
        </p:nvSpPr>
        <p:spPr>
          <a:xfrm>
            <a:off x="4576500" y="1873075"/>
            <a:ext cx="3999900" cy="2695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latin typeface="Lora"/>
                <a:ea typeface="Lora"/>
                <a:cs typeface="Lora"/>
                <a:sym typeface="Lora"/>
              </a:rPr>
              <a:t>What is the chance that we find one item from Slot 5 of the Black Lion Chest as the 9th AND 10th attempts out of 10 trials?</a:t>
            </a:r>
            <a:endParaRPr>
              <a:latin typeface="Lora"/>
              <a:ea typeface="Lora"/>
              <a:cs typeface="Lora"/>
              <a:sym typeface="Lora"/>
            </a:endParaRPr>
          </a:p>
          <a:p>
            <a:pPr indent="0" lvl="0" marL="0" rtl="0" algn="l">
              <a:spcBef>
                <a:spcPts val="1200"/>
              </a:spcBef>
              <a:spcAft>
                <a:spcPts val="0"/>
              </a:spcAft>
              <a:buNone/>
            </a:pPr>
            <a:r>
              <a:rPr lang="en">
                <a:latin typeface="Lora"/>
                <a:ea typeface="Lora"/>
                <a:cs typeface="Lora"/>
                <a:sym typeface="Lora"/>
              </a:rPr>
              <a:t>p</a:t>
            </a:r>
            <a:r>
              <a:rPr lang="en">
                <a:latin typeface="Lora"/>
                <a:ea typeface="Lora"/>
                <a:cs typeface="Lora"/>
                <a:sym typeface="Lora"/>
              </a:rPr>
              <a:t> = .0995</a:t>
            </a:r>
            <a:br>
              <a:rPr lang="en">
                <a:latin typeface="Lora"/>
                <a:ea typeface="Lora"/>
                <a:cs typeface="Lora"/>
                <a:sym typeface="Lora"/>
              </a:rPr>
            </a:br>
            <a:r>
              <a:rPr lang="en">
                <a:latin typeface="Lora"/>
                <a:ea typeface="Lora"/>
                <a:cs typeface="Lora"/>
                <a:sym typeface="Lora"/>
              </a:rPr>
              <a:t>q</a:t>
            </a:r>
            <a:r>
              <a:rPr lang="en">
                <a:latin typeface="Lora"/>
                <a:ea typeface="Lora"/>
                <a:cs typeface="Lora"/>
                <a:sym typeface="Lora"/>
              </a:rPr>
              <a:t> = .9005</a:t>
            </a:r>
            <a:br>
              <a:rPr lang="en">
                <a:latin typeface="Lora"/>
                <a:ea typeface="Lora"/>
                <a:cs typeface="Lora"/>
                <a:sym typeface="Lora"/>
              </a:rPr>
            </a:br>
            <a:r>
              <a:rPr lang="en">
                <a:latin typeface="Lora"/>
                <a:ea typeface="Lora"/>
                <a:cs typeface="Lora"/>
                <a:sym typeface="Lora"/>
              </a:rPr>
              <a:t>y</a:t>
            </a:r>
            <a:r>
              <a:rPr lang="en">
                <a:latin typeface="Lora"/>
                <a:ea typeface="Lora"/>
                <a:cs typeface="Lora"/>
                <a:sym typeface="Lora"/>
              </a:rPr>
              <a:t> = 9</a:t>
            </a:r>
            <a:br>
              <a:rPr lang="en">
                <a:latin typeface="Lora"/>
                <a:ea typeface="Lora"/>
                <a:cs typeface="Lora"/>
                <a:sym typeface="Lora"/>
              </a:rPr>
            </a:br>
            <a:br>
              <a:rPr lang="en">
                <a:latin typeface="Lora"/>
                <a:ea typeface="Lora"/>
                <a:cs typeface="Lora"/>
                <a:sym typeface="Lora"/>
              </a:rPr>
            </a:br>
            <a:r>
              <a:rPr lang="en">
                <a:latin typeface="Lora"/>
                <a:ea typeface="Lora"/>
                <a:cs typeface="Lora"/>
                <a:sym typeface="Lora"/>
              </a:rPr>
              <a:t>Calculate p(y=9) and intersect the probability of a success for the 10th trial.</a:t>
            </a:r>
            <a:endParaRPr>
              <a:latin typeface="Lora"/>
              <a:ea typeface="Lora"/>
              <a:cs typeface="Lora"/>
              <a:sym typeface="Lora"/>
            </a:endParaRPr>
          </a:p>
          <a:p>
            <a:pPr indent="0" lvl="0" marL="0" rtl="0" algn="l">
              <a:spcBef>
                <a:spcPts val="1200"/>
              </a:spcBef>
              <a:spcAft>
                <a:spcPts val="0"/>
              </a:spcAft>
              <a:buNone/>
            </a:pPr>
            <a:r>
              <a:rPr lang="en">
                <a:latin typeface="Lora"/>
                <a:ea typeface="Lora"/>
                <a:cs typeface="Lora"/>
                <a:sym typeface="Lora"/>
              </a:rPr>
              <a:t>p(y = 9) = (.9005^8)(.0995) = .043</a:t>
            </a:r>
            <a:endParaRPr>
              <a:latin typeface="Lora"/>
              <a:ea typeface="Lora"/>
              <a:cs typeface="Lora"/>
              <a:sym typeface="Lora"/>
            </a:endParaRPr>
          </a:p>
          <a:p>
            <a:pPr indent="0" lvl="0" marL="0" rtl="0" algn="l">
              <a:spcBef>
                <a:spcPts val="1200"/>
              </a:spcBef>
              <a:spcAft>
                <a:spcPts val="1200"/>
              </a:spcAft>
              <a:buNone/>
            </a:pPr>
            <a:r>
              <a:rPr lang="en">
                <a:latin typeface="Lora"/>
                <a:ea typeface="Lora"/>
                <a:cs typeface="Lora"/>
                <a:sym typeface="Lora"/>
              </a:rPr>
              <a:t>p(y = 9) * .0995 = </a:t>
            </a:r>
            <a:r>
              <a:rPr b="1" lang="en">
                <a:latin typeface="Lora"/>
                <a:ea typeface="Lora"/>
                <a:cs typeface="Lora"/>
                <a:sym typeface="Lora"/>
              </a:rPr>
              <a:t>.0043</a:t>
            </a:r>
            <a:endParaRPr b="1">
              <a:latin typeface="Lora"/>
              <a:ea typeface="Lora"/>
              <a:cs typeface="Lora"/>
              <a:sym typeface="Lora"/>
            </a:endParaRPr>
          </a:p>
        </p:txBody>
      </p:sp>
      <p:sp>
        <p:nvSpPr>
          <p:cNvPr id="144" name="Google Shape;144;p22"/>
          <p:cNvSpPr txBox="1"/>
          <p:nvPr>
            <p:ph type="title"/>
          </p:nvPr>
        </p:nvSpPr>
        <p:spPr>
          <a:xfrm>
            <a:off x="4576500" y="445025"/>
            <a:ext cx="45117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Geometric Distribution (3.5)</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3">
            <a:alphaModFix/>
          </a:blip>
          <a:stretch>
            <a:fillRect/>
          </a:stretch>
        </p:blipFill>
        <p:spPr>
          <a:xfrm>
            <a:off x="0" y="-1"/>
            <a:ext cx="9143999" cy="1769652"/>
          </a:xfrm>
          <a:prstGeom prst="rect">
            <a:avLst/>
          </a:prstGeom>
          <a:noFill/>
          <a:ln>
            <a:noFill/>
          </a:ln>
        </p:spPr>
      </p:pic>
      <p:sp>
        <p:nvSpPr>
          <p:cNvPr id="150" name="Google Shape;150;p23"/>
          <p:cNvSpPr txBox="1"/>
          <p:nvPr>
            <p:ph type="title"/>
          </p:nvPr>
        </p:nvSpPr>
        <p:spPr>
          <a:xfrm>
            <a:off x="363800" y="416650"/>
            <a:ext cx="41256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Negative Binomial Distribution (3.6)</a:t>
            </a:r>
            <a:endParaRPr>
              <a:solidFill>
                <a:schemeClr val="lt1"/>
              </a:solidFill>
            </a:endParaRPr>
          </a:p>
        </p:txBody>
      </p:sp>
      <p:sp>
        <p:nvSpPr>
          <p:cNvPr id="151" name="Google Shape;151;p23"/>
          <p:cNvSpPr txBox="1"/>
          <p:nvPr>
            <p:ph idx="1" type="body"/>
          </p:nvPr>
        </p:nvSpPr>
        <p:spPr>
          <a:xfrm>
            <a:off x="311700" y="1917675"/>
            <a:ext cx="3887700" cy="2651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latin typeface="Lora"/>
                <a:ea typeface="Lora"/>
                <a:cs typeface="Lora"/>
                <a:sym typeface="Lora"/>
              </a:rPr>
              <a:t>What is the probability that when opening 25 chests, a player pulls their first Super Rare item on the 12th try?</a:t>
            </a:r>
            <a:endParaRPr>
              <a:latin typeface="Lora"/>
              <a:ea typeface="Lora"/>
              <a:cs typeface="Lora"/>
              <a:sym typeface="Lora"/>
            </a:endParaRPr>
          </a:p>
          <a:p>
            <a:pPr indent="0" lvl="0" marL="0" rtl="0" algn="l">
              <a:spcBef>
                <a:spcPts val="1200"/>
              </a:spcBef>
              <a:spcAft>
                <a:spcPts val="0"/>
              </a:spcAft>
              <a:buNone/>
            </a:pPr>
            <a:r>
              <a:rPr lang="en">
                <a:latin typeface="Lora"/>
                <a:ea typeface="Lora"/>
                <a:cs typeface="Lora"/>
                <a:sym typeface="Lora"/>
              </a:rPr>
              <a:t>r = 12</a:t>
            </a:r>
            <a:endParaRPr>
              <a:latin typeface="Lora"/>
              <a:ea typeface="Lora"/>
              <a:cs typeface="Lora"/>
              <a:sym typeface="Lora"/>
            </a:endParaRPr>
          </a:p>
          <a:p>
            <a:pPr indent="0" lvl="0" marL="0" rtl="0" algn="l">
              <a:spcBef>
                <a:spcPts val="1200"/>
              </a:spcBef>
              <a:spcAft>
                <a:spcPts val="0"/>
              </a:spcAft>
              <a:buNone/>
            </a:pPr>
            <a:r>
              <a:rPr lang="en">
                <a:latin typeface="Lora"/>
                <a:ea typeface="Lora"/>
                <a:cs typeface="Lora"/>
                <a:sym typeface="Lora"/>
              </a:rPr>
              <a:t>y</a:t>
            </a:r>
            <a:r>
              <a:rPr lang="en">
                <a:latin typeface="Lora"/>
                <a:ea typeface="Lora"/>
                <a:cs typeface="Lora"/>
                <a:sym typeface="Lora"/>
              </a:rPr>
              <a:t> = 25</a:t>
            </a:r>
            <a:endParaRPr>
              <a:latin typeface="Lora"/>
              <a:ea typeface="Lora"/>
              <a:cs typeface="Lora"/>
              <a:sym typeface="Lora"/>
            </a:endParaRPr>
          </a:p>
          <a:p>
            <a:pPr indent="0" lvl="0" marL="0" rtl="0" algn="l">
              <a:spcBef>
                <a:spcPts val="1200"/>
              </a:spcBef>
              <a:spcAft>
                <a:spcPts val="0"/>
              </a:spcAft>
              <a:buNone/>
            </a:pPr>
            <a:r>
              <a:rPr lang="en">
                <a:latin typeface="Lora"/>
                <a:ea typeface="Lora"/>
                <a:cs typeface="Lora"/>
                <a:sym typeface="Lora"/>
              </a:rPr>
              <a:t>p</a:t>
            </a:r>
            <a:r>
              <a:rPr lang="en">
                <a:latin typeface="Lora"/>
                <a:ea typeface="Lora"/>
                <a:cs typeface="Lora"/>
                <a:sym typeface="Lora"/>
              </a:rPr>
              <a:t> = p(E</a:t>
            </a:r>
            <a:r>
              <a:rPr lang="en" sz="800">
                <a:latin typeface="Lora"/>
                <a:ea typeface="Lora"/>
                <a:cs typeface="Lora"/>
                <a:sym typeface="Lora"/>
              </a:rPr>
              <a:t>s</a:t>
            </a:r>
            <a:r>
              <a:rPr lang="en">
                <a:latin typeface="Lora"/>
                <a:ea typeface="Lora"/>
                <a:cs typeface="Lora"/>
                <a:sym typeface="Lora"/>
              </a:rPr>
              <a:t>|E</a:t>
            </a:r>
            <a:r>
              <a:rPr lang="en" sz="800">
                <a:latin typeface="Lora"/>
                <a:ea typeface="Lora"/>
                <a:cs typeface="Lora"/>
                <a:sym typeface="Lora"/>
              </a:rPr>
              <a:t>5</a:t>
            </a:r>
            <a:r>
              <a:rPr lang="en">
                <a:latin typeface="Lora"/>
                <a:ea typeface="Lora"/>
                <a:cs typeface="Lora"/>
                <a:sym typeface="Lora"/>
              </a:rPr>
              <a:t>) = .005</a:t>
            </a:r>
            <a:endParaRPr>
              <a:latin typeface="Lora"/>
              <a:ea typeface="Lora"/>
              <a:cs typeface="Lora"/>
              <a:sym typeface="Lora"/>
            </a:endParaRPr>
          </a:p>
          <a:p>
            <a:pPr indent="0" lvl="0" marL="0" rtl="0" algn="l">
              <a:spcBef>
                <a:spcPts val="1200"/>
              </a:spcBef>
              <a:spcAft>
                <a:spcPts val="0"/>
              </a:spcAft>
              <a:buNone/>
            </a:pPr>
            <a:r>
              <a:rPr lang="en">
                <a:latin typeface="Lora"/>
                <a:ea typeface="Lora"/>
                <a:cs typeface="Lora"/>
                <a:sym typeface="Lora"/>
              </a:rPr>
              <a:t>q</a:t>
            </a:r>
            <a:r>
              <a:rPr lang="en">
                <a:latin typeface="Lora"/>
                <a:ea typeface="Lora"/>
                <a:cs typeface="Lora"/>
                <a:sym typeface="Lora"/>
              </a:rPr>
              <a:t> = 1 - p = .995</a:t>
            </a:r>
            <a:endParaRPr>
              <a:latin typeface="Lora"/>
              <a:ea typeface="Lora"/>
              <a:cs typeface="Lora"/>
              <a:sym typeface="Lora"/>
            </a:endParaRPr>
          </a:p>
          <a:p>
            <a:pPr indent="0" lvl="0" marL="0" rtl="0" algn="l">
              <a:spcBef>
                <a:spcPts val="1200"/>
              </a:spcBef>
              <a:spcAft>
                <a:spcPts val="0"/>
              </a:spcAft>
              <a:buNone/>
            </a:pPr>
            <a:r>
              <a:rPr lang="en">
                <a:latin typeface="Lora"/>
                <a:ea typeface="Lora"/>
                <a:cs typeface="Lora"/>
                <a:sym typeface="Lora"/>
              </a:rPr>
              <a:t>p(12) = (24C11)(.005^12)(.995^13)</a:t>
            </a:r>
            <a:endParaRPr>
              <a:latin typeface="Lora"/>
              <a:ea typeface="Lora"/>
              <a:cs typeface="Lora"/>
              <a:sym typeface="Lora"/>
            </a:endParaRPr>
          </a:p>
          <a:p>
            <a:pPr indent="0" lvl="0" marL="0" rtl="0" algn="l">
              <a:spcBef>
                <a:spcPts val="1200"/>
              </a:spcBef>
              <a:spcAft>
                <a:spcPts val="1200"/>
              </a:spcAft>
              <a:buNone/>
            </a:pPr>
            <a:r>
              <a:rPr lang="en">
                <a:latin typeface="Lora"/>
                <a:ea typeface="Lora"/>
                <a:cs typeface="Lora"/>
                <a:sym typeface="Lora"/>
              </a:rPr>
              <a:t>p(12) = </a:t>
            </a:r>
            <a:r>
              <a:rPr b="1" lang="en">
                <a:latin typeface="Lora"/>
                <a:ea typeface="Lora"/>
                <a:cs typeface="Lora"/>
                <a:sym typeface="Lora"/>
              </a:rPr>
              <a:t>.000000000000000000005709</a:t>
            </a:r>
            <a:endParaRPr b="1">
              <a:latin typeface="Lora"/>
              <a:ea typeface="Lora"/>
              <a:cs typeface="Lora"/>
              <a:sym typeface="Lora"/>
            </a:endParaRPr>
          </a:p>
        </p:txBody>
      </p:sp>
      <p:sp>
        <p:nvSpPr>
          <p:cNvPr id="152" name="Google Shape;152;p23"/>
          <p:cNvSpPr txBox="1"/>
          <p:nvPr>
            <p:ph type="title"/>
          </p:nvPr>
        </p:nvSpPr>
        <p:spPr>
          <a:xfrm>
            <a:off x="4728075" y="416650"/>
            <a:ext cx="43176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Hypergeometric Distribution (3.7)</a:t>
            </a:r>
            <a:endParaRPr>
              <a:solidFill>
                <a:schemeClr val="lt1"/>
              </a:solidFill>
            </a:endParaRPr>
          </a:p>
        </p:txBody>
      </p:sp>
      <p:sp>
        <p:nvSpPr>
          <p:cNvPr id="153" name="Google Shape;153;p23"/>
          <p:cNvSpPr txBox="1"/>
          <p:nvPr>
            <p:ph idx="1" type="body"/>
          </p:nvPr>
        </p:nvSpPr>
        <p:spPr>
          <a:xfrm>
            <a:off x="4458150" y="1917675"/>
            <a:ext cx="3887700" cy="2651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latin typeface="Lora"/>
                <a:ea typeface="Lora"/>
                <a:cs typeface="Lora"/>
                <a:sym typeface="Lora"/>
              </a:rPr>
              <a:t>Let’s assume a player receives a Rare item. What is the probability it is the single one of six exclusive items that they want?</a:t>
            </a:r>
            <a:endParaRPr>
              <a:latin typeface="Lora"/>
              <a:ea typeface="Lora"/>
              <a:cs typeface="Lora"/>
              <a:sym typeface="Lora"/>
            </a:endParaRPr>
          </a:p>
          <a:p>
            <a:pPr indent="0" lvl="0" marL="0" rtl="0" algn="l">
              <a:spcBef>
                <a:spcPts val="1200"/>
              </a:spcBef>
              <a:spcAft>
                <a:spcPts val="0"/>
              </a:spcAft>
              <a:buNone/>
            </a:pPr>
            <a:r>
              <a:rPr lang="en">
                <a:latin typeface="Lora"/>
                <a:ea typeface="Lora"/>
                <a:cs typeface="Lora"/>
                <a:sym typeface="Lora"/>
              </a:rPr>
              <a:t>N = 26, n = 1</a:t>
            </a:r>
            <a:endParaRPr>
              <a:latin typeface="Lora"/>
              <a:ea typeface="Lora"/>
              <a:cs typeface="Lora"/>
              <a:sym typeface="Lora"/>
            </a:endParaRPr>
          </a:p>
          <a:p>
            <a:pPr indent="0" lvl="0" marL="0" rtl="0" algn="l">
              <a:spcBef>
                <a:spcPts val="1200"/>
              </a:spcBef>
              <a:spcAft>
                <a:spcPts val="0"/>
              </a:spcAft>
              <a:buNone/>
            </a:pPr>
            <a:r>
              <a:rPr lang="en">
                <a:latin typeface="Lora"/>
                <a:ea typeface="Lora"/>
                <a:cs typeface="Lora"/>
                <a:sym typeface="Lora"/>
              </a:rPr>
              <a:t>r = 6, y = 1</a:t>
            </a:r>
            <a:endParaRPr>
              <a:latin typeface="Lora"/>
              <a:ea typeface="Lora"/>
              <a:cs typeface="Lora"/>
              <a:sym typeface="Lora"/>
            </a:endParaRPr>
          </a:p>
          <a:p>
            <a:pPr indent="0" lvl="0" marL="0" rtl="0" algn="l">
              <a:spcBef>
                <a:spcPts val="1200"/>
              </a:spcBef>
              <a:spcAft>
                <a:spcPts val="0"/>
              </a:spcAft>
              <a:buNone/>
            </a:pPr>
            <a:r>
              <a:rPr lang="en">
                <a:latin typeface="Lora"/>
                <a:ea typeface="Lora"/>
                <a:cs typeface="Lora"/>
                <a:sym typeface="Lora"/>
              </a:rPr>
              <a:t>p(1) = (6C1)(20C0) / (26C1)</a:t>
            </a:r>
            <a:endParaRPr>
              <a:latin typeface="Lora"/>
              <a:ea typeface="Lora"/>
              <a:cs typeface="Lora"/>
              <a:sym typeface="Lora"/>
            </a:endParaRPr>
          </a:p>
          <a:p>
            <a:pPr indent="0" lvl="0" marL="0" rtl="0" algn="l">
              <a:spcBef>
                <a:spcPts val="1200"/>
              </a:spcBef>
              <a:spcAft>
                <a:spcPts val="0"/>
              </a:spcAft>
              <a:buNone/>
            </a:pPr>
            <a:r>
              <a:rPr lang="en">
                <a:latin typeface="Lora"/>
                <a:ea typeface="Lora"/>
                <a:cs typeface="Lora"/>
                <a:sym typeface="Lora"/>
              </a:rPr>
              <a:t>p(1) = </a:t>
            </a:r>
            <a:r>
              <a:rPr b="1" lang="en">
                <a:latin typeface="Lora"/>
                <a:ea typeface="Lora"/>
                <a:cs typeface="Lora"/>
                <a:sym typeface="Lora"/>
              </a:rPr>
              <a:t>.231</a:t>
            </a:r>
            <a:endParaRPr b="1">
              <a:latin typeface="Lora"/>
              <a:ea typeface="Lora"/>
              <a:cs typeface="Lora"/>
              <a:sym typeface="Lora"/>
            </a:endParaRPr>
          </a:p>
          <a:p>
            <a:pPr indent="0" lvl="0" marL="0" rtl="0" algn="l">
              <a:spcBef>
                <a:spcPts val="1200"/>
              </a:spcBef>
              <a:spcAft>
                <a:spcPts val="1200"/>
              </a:spcAft>
              <a:buNone/>
            </a:pPr>
            <a:r>
              <a:rPr lang="en">
                <a:latin typeface="Lora"/>
                <a:ea typeface="Lora"/>
                <a:cs typeface="Lora"/>
                <a:sym typeface="Lora"/>
              </a:rPr>
              <a:t>There is about a 23% chance the player receives the exclusive they want when they receive a Rare Item.</a:t>
            </a:r>
            <a:endParaRPr>
              <a:latin typeface="Lora"/>
              <a:ea typeface="Lora"/>
              <a:cs typeface="Lora"/>
              <a:sym typeface="Lora"/>
            </a:endParaRPr>
          </a:p>
        </p:txBody>
      </p:sp>
      <p:pic>
        <p:nvPicPr>
          <p:cNvPr id="154" name="Google Shape;154;p23"/>
          <p:cNvPicPr preferRelativeResize="0"/>
          <p:nvPr/>
        </p:nvPicPr>
        <p:blipFill>
          <a:blip r:embed="rId4">
            <a:alphaModFix/>
          </a:blip>
          <a:stretch>
            <a:fillRect/>
          </a:stretch>
        </p:blipFill>
        <p:spPr>
          <a:xfrm>
            <a:off x="3238725" y="4021850"/>
            <a:ext cx="673025" cy="673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0" y="-1"/>
            <a:ext cx="9143999" cy="1769652"/>
          </a:xfrm>
          <a:prstGeom prst="rect">
            <a:avLst/>
          </a:prstGeom>
          <a:noFill/>
          <a:ln>
            <a:noFill/>
          </a:ln>
        </p:spPr>
      </p:pic>
      <p:sp>
        <p:nvSpPr>
          <p:cNvPr id="160" name="Google Shape;160;p24"/>
          <p:cNvSpPr txBox="1"/>
          <p:nvPr>
            <p:ph type="title"/>
          </p:nvPr>
        </p:nvSpPr>
        <p:spPr>
          <a:xfrm>
            <a:off x="311700" y="555600"/>
            <a:ext cx="38043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lt1"/>
                </a:solidFill>
              </a:rPr>
              <a:t>Poisson Distribution (3.8)</a:t>
            </a:r>
            <a:endParaRPr>
              <a:solidFill>
                <a:schemeClr val="lt1"/>
              </a:solidFill>
            </a:endParaRPr>
          </a:p>
        </p:txBody>
      </p:sp>
      <p:sp>
        <p:nvSpPr>
          <p:cNvPr id="161" name="Google Shape;161;p24"/>
          <p:cNvSpPr txBox="1"/>
          <p:nvPr>
            <p:ph idx="1" type="body"/>
          </p:nvPr>
        </p:nvSpPr>
        <p:spPr>
          <a:xfrm>
            <a:off x="809850" y="1917650"/>
            <a:ext cx="2808000" cy="271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ora"/>
                <a:ea typeface="Lora"/>
                <a:cs typeface="Lora"/>
                <a:sym typeface="Lora"/>
              </a:rPr>
              <a:t>Assuming the average number of Rare items earned per hour is 1</a:t>
            </a:r>
            <a:r>
              <a:rPr lang="en">
                <a:latin typeface="Lora"/>
                <a:ea typeface="Lora"/>
                <a:cs typeface="Lora"/>
                <a:sym typeface="Lora"/>
              </a:rPr>
              <a:t>, what is the probability that, in one hour, a player opens…</a:t>
            </a:r>
            <a:endParaRPr>
              <a:latin typeface="Lora"/>
              <a:ea typeface="Lora"/>
              <a:cs typeface="Lora"/>
              <a:sym typeface="Lora"/>
            </a:endParaRPr>
          </a:p>
          <a:p>
            <a:pPr indent="-304800" lvl="0" marL="457200" rtl="0" algn="l">
              <a:spcBef>
                <a:spcPts val="1200"/>
              </a:spcBef>
              <a:spcAft>
                <a:spcPts val="0"/>
              </a:spcAft>
              <a:buSzPts val="1200"/>
              <a:buFont typeface="Lora"/>
              <a:buAutoNum type="alphaLcPeriod"/>
            </a:pPr>
            <a:r>
              <a:rPr lang="en">
                <a:latin typeface="Lora"/>
                <a:ea typeface="Lora"/>
                <a:cs typeface="Lora"/>
                <a:sym typeface="Lora"/>
              </a:rPr>
              <a:t>One Rare Item?</a:t>
            </a:r>
            <a:endParaRPr>
              <a:latin typeface="Lora"/>
              <a:ea typeface="Lora"/>
              <a:cs typeface="Lora"/>
              <a:sym typeface="Lora"/>
            </a:endParaRPr>
          </a:p>
          <a:p>
            <a:pPr indent="-304800" lvl="0" marL="457200" rtl="0" algn="l">
              <a:spcBef>
                <a:spcPts val="0"/>
              </a:spcBef>
              <a:spcAft>
                <a:spcPts val="0"/>
              </a:spcAft>
              <a:buSzPts val="1200"/>
              <a:buFont typeface="Lora"/>
              <a:buAutoNum type="alphaLcPeriod"/>
            </a:pPr>
            <a:r>
              <a:rPr lang="en">
                <a:latin typeface="Lora"/>
                <a:ea typeface="Lora"/>
                <a:cs typeface="Lora"/>
                <a:sym typeface="Lora"/>
              </a:rPr>
              <a:t>Two Rare Items?</a:t>
            </a:r>
            <a:endParaRPr>
              <a:latin typeface="Lora"/>
              <a:ea typeface="Lora"/>
              <a:cs typeface="Lora"/>
              <a:sym typeface="Lora"/>
            </a:endParaRPr>
          </a:p>
          <a:p>
            <a:pPr indent="-304800" lvl="0" marL="457200" rtl="0" algn="l">
              <a:spcBef>
                <a:spcPts val="0"/>
              </a:spcBef>
              <a:spcAft>
                <a:spcPts val="0"/>
              </a:spcAft>
              <a:buSzPts val="1200"/>
              <a:buFont typeface="Lora"/>
              <a:buAutoNum type="alphaLcPeriod"/>
            </a:pPr>
            <a:r>
              <a:rPr lang="en">
                <a:latin typeface="Lora"/>
                <a:ea typeface="Lora"/>
                <a:cs typeface="Lora"/>
                <a:sym typeface="Lora"/>
              </a:rPr>
              <a:t>Four Rare Items?</a:t>
            </a:r>
            <a:endParaRPr>
              <a:latin typeface="Lora"/>
              <a:ea typeface="Lora"/>
              <a:cs typeface="Lora"/>
              <a:sym typeface="Lora"/>
            </a:endParaRPr>
          </a:p>
          <a:p>
            <a:pPr indent="-304800" lvl="0" marL="457200" rtl="0" algn="l">
              <a:spcBef>
                <a:spcPts val="0"/>
              </a:spcBef>
              <a:spcAft>
                <a:spcPts val="0"/>
              </a:spcAft>
              <a:buSzPts val="1200"/>
              <a:buFont typeface="Lora"/>
              <a:buAutoNum type="alphaLcPeriod"/>
            </a:pPr>
            <a:r>
              <a:rPr lang="en">
                <a:latin typeface="Lora"/>
                <a:ea typeface="Lora"/>
                <a:cs typeface="Lora"/>
                <a:sym typeface="Lora"/>
              </a:rPr>
              <a:t>At least two Rare Items?</a:t>
            </a:r>
            <a:endParaRPr>
              <a:latin typeface="Lora"/>
              <a:ea typeface="Lora"/>
              <a:cs typeface="Lora"/>
              <a:sym typeface="Lora"/>
            </a:endParaRPr>
          </a:p>
          <a:p>
            <a:pPr indent="0" lvl="0" marL="0" rtl="0" algn="ctr">
              <a:spcBef>
                <a:spcPts val="1200"/>
              </a:spcBef>
              <a:spcAft>
                <a:spcPts val="1200"/>
              </a:spcAft>
              <a:buNone/>
            </a:pPr>
            <a:r>
              <a:rPr lang="en">
                <a:latin typeface="Lora"/>
                <a:ea typeface="Lora"/>
                <a:cs typeface="Lora"/>
                <a:sym typeface="Lora"/>
              </a:rPr>
              <a:t>𝜆 = 1</a:t>
            </a:r>
            <a:endParaRPr>
              <a:latin typeface="Lora"/>
              <a:ea typeface="Lora"/>
              <a:cs typeface="Lora"/>
              <a:sym typeface="Lora"/>
            </a:endParaRPr>
          </a:p>
        </p:txBody>
      </p:sp>
      <p:sp>
        <p:nvSpPr>
          <p:cNvPr id="162" name="Google Shape;162;p24"/>
          <p:cNvSpPr txBox="1"/>
          <p:nvPr/>
        </p:nvSpPr>
        <p:spPr>
          <a:xfrm>
            <a:off x="4572000" y="1917650"/>
            <a:ext cx="3686700" cy="2452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Lora"/>
              <a:buAutoNum type="alphaLcPeriod"/>
            </a:pPr>
            <a:r>
              <a:rPr lang="en" sz="1200">
                <a:solidFill>
                  <a:schemeClr val="dk2"/>
                </a:solidFill>
                <a:latin typeface="Lora"/>
                <a:ea typeface="Lora"/>
                <a:cs typeface="Lora"/>
                <a:sym typeface="Lora"/>
              </a:rPr>
              <a:t>p(1) = [(1^1)(e^-1)] / 1! = </a:t>
            </a:r>
            <a:r>
              <a:rPr b="1" lang="en" sz="1200">
                <a:solidFill>
                  <a:schemeClr val="dk2"/>
                </a:solidFill>
                <a:latin typeface="Lora"/>
                <a:ea typeface="Lora"/>
                <a:cs typeface="Lora"/>
                <a:sym typeface="Lora"/>
              </a:rPr>
              <a:t>.368</a:t>
            </a:r>
            <a:endParaRPr b="1" sz="1200">
              <a:solidFill>
                <a:schemeClr val="dk2"/>
              </a:solidFill>
              <a:latin typeface="Lora"/>
              <a:ea typeface="Lora"/>
              <a:cs typeface="Lora"/>
              <a:sym typeface="Lora"/>
            </a:endParaRPr>
          </a:p>
          <a:p>
            <a:pPr indent="-304800" lvl="0" marL="457200" rtl="0" algn="l">
              <a:lnSpc>
                <a:spcPct val="115000"/>
              </a:lnSpc>
              <a:spcBef>
                <a:spcPts val="0"/>
              </a:spcBef>
              <a:spcAft>
                <a:spcPts val="0"/>
              </a:spcAft>
              <a:buClr>
                <a:schemeClr val="dk2"/>
              </a:buClr>
              <a:buSzPts val="1200"/>
              <a:buFont typeface="Lora"/>
              <a:buAutoNum type="alphaLcPeriod"/>
            </a:pPr>
            <a:r>
              <a:rPr lang="en" sz="1200">
                <a:solidFill>
                  <a:schemeClr val="dk2"/>
                </a:solidFill>
                <a:latin typeface="Lora"/>
                <a:ea typeface="Lora"/>
                <a:cs typeface="Lora"/>
                <a:sym typeface="Lora"/>
              </a:rPr>
              <a:t>p(2) = [(1^2)(e^-1)] / 2! = </a:t>
            </a:r>
            <a:r>
              <a:rPr b="1" lang="en" sz="1200">
                <a:solidFill>
                  <a:schemeClr val="dk2"/>
                </a:solidFill>
                <a:latin typeface="Lora"/>
                <a:ea typeface="Lora"/>
                <a:cs typeface="Lora"/>
                <a:sym typeface="Lora"/>
              </a:rPr>
              <a:t>.184</a:t>
            </a:r>
            <a:endParaRPr b="1" sz="1200">
              <a:solidFill>
                <a:schemeClr val="dk2"/>
              </a:solidFill>
              <a:latin typeface="Lora"/>
              <a:ea typeface="Lora"/>
              <a:cs typeface="Lora"/>
              <a:sym typeface="Lora"/>
            </a:endParaRPr>
          </a:p>
          <a:p>
            <a:pPr indent="-304800" lvl="0" marL="457200" rtl="0" algn="l">
              <a:lnSpc>
                <a:spcPct val="115000"/>
              </a:lnSpc>
              <a:spcBef>
                <a:spcPts val="0"/>
              </a:spcBef>
              <a:spcAft>
                <a:spcPts val="0"/>
              </a:spcAft>
              <a:buClr>
                <a:schemeClr val="dk2"/>
              </a:buClr>
              <a:buSzPts val="1200"/>
              <a:buFont typeface="Lora"/>
              <a:buAutoNum type="alphaLcPeriod"/>
            </a:pPr>
            <a:r>
              <a:rPr lang="en" sz="1200">
                <a:solidFill>
                  <a:schemeClr val="dk2"/>
                </a:solidFill>
                <a:latin typeface="Lora"/>
                <a:ea typeface="Lora"/>
                <a:cs typeface="Lora"/>
                <a:sym typeface="Lora"/>
              </a:rPr>
              <a:t>p(4) = [(1^4)(e^-1)] / 4! = </a:t>
            </a:r>
            <a:r>
              <a:rPr b="1" lang="en" sz="1200">
                <a:solidFill>
                  <a:schemeClr val="dk2"/>
                </a:solidFill>
                <a:latin typeface="Lora"/>
                <a:ea typeface="Lora"/>
                <a:cs typeface="Lora"/>
                <a:sym typeface="Lora"/>
              </a:rPr>
              <a:t>.015</a:t>
            </a:r>
            <a:endParaRPr b="1" sz="1200">
              <a:solidFill>
                <a:schemeClr val="dk2"/>
              </a:solidFill>
              <a:latin typeface="Lora"/>
              <a:ea typeface="Lora"/>
              <a:cs typeface="Lora"/>
              <a:sym typeface="Lora"/>
            </a:endParaRPr>
          </a:p>
          <a:p>
            <a:pPr indent="-304800" lvl="0" marL="457200" rtl="0" algn="l">
              <a:lnSpc>
                <a:spcPct val="115000"/>
              </a:lnSpc>
              <a:spcBef>
                <a:spcPts val="0"/>
              </a:spcBef>
              <a:spcAft>
                <a:spcPts val="0"/>
              </a:spcAft>
              <a:buClr>
                <a:schemeClr val="dk2"/>
              </a:buClr>
              <a:buSzPts val="1200"/>
              <a:buFont typeface="Lora"/>
              <a:buAutoNum type="alphaLcPeriod"/>
            </a:pPr>
            <a:r>
              <a:rPr lang="en" sz="1200">
                <a:solidFill>
                  <a:schemeClr val="dk2"/>
                </a:solidFill>
                <a:latin typeface="Lora"/>
                <a:ea typeface="Lora"/>
                <a:cs typeface="Lora"/>
                <a:sym typeface="Lora"/>
              </a:rPr>
              <a:t>p(y&gt;=2) = 1 - p(0) + p(1) = </a:t>
            </a:r>
            <a:r>
              <a:rPr b="1" lang="en" sz="1200">
                <a:solidFill>
                  <a:schemeClr val="dk2"/>
                </a:solidFill>
                <a:latin typeface="Lora"/>
                <a:ea typeface="Lora"/>
                <a:cs typeface="Lora"/>
                <a:sym typeface="Lora"/>
              </a:rPr>
              <a:t>.264</a:t>
            </a:r>
            <a:endParaRPr b="1"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t/>
            </a:r>
            <a:endParaRPr b="1"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rPr lang="en" sz="1200">
                <a:solidFill>
                  <a:schemeClr val="dk2"/>
                </a:solidFill>
                <a:latin typeface="Lora"/>
                <a:ea typeface="Lora"/>
                <a:cs typeface="Lora"/>
                <a:sym typeface="Lora"/>
              </a:rPr>
              <a:t>Assuming this average, the player has a good chance to pull at least 2 Rare Items in an hour of opening chests.</a:t>
            </a:r>
            <a:endParaRPr sz="1200">
              <a:solidFill>
                <a:schemeClr val="dk2"/>
              </a:solidFill>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0" y="-1"/>
            <a:ext cx="9143999" cy="1769652"/>
          </a:xfrm>
          <a:prstGeom prst="rect">
            <a:avLst/>
          </a:prstGeom>
          <a:noFill/>
          <a:ln>
            <a:noFill/>
          </a:ln>
        </p:spPr>
      </p:pic>
      <p:sp>
        <p:nvSpPr>
          <p:cNvPr id="168" name="Google Shape;168;p25"/>
          <p:cNvSpPr txBox="1"/>
          <p:nvPr>
            <p:ph type="title"/>
          </p:nvPr>
        </p:nvSpPr>
        <p:spPr>
          <a:xfrm>
            <a:off x="311700" y="555600"/>
            <a:ext cx="37971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Tchebysheff’s Theorem (3.11)</a:t>
            </a:r>
            <a:endParaRPr>
              <a:solidFill>
                <a:schemeClr val="lt1"/>
              </a:solidFill>
            </a:endParaRPr>
          </a:p>
        </p:txBody>
      </p:sp>
      <p:sp>
        <p:nvSpPr>
          <p:cNvPr id="169" name="Google Shape;169;p25"/>
          <p:cNvSpPr txBox="1"/>
          <p:nvPr>
            <p:ph idx="1" type="body"/>
          </p:nvPr>
        </p:nvSpPr>
        <p:spPr>
          <a:xfrm>
            <a:off x="806250" y="1820700"/>
            <a:ext cx="3086700" cy="3179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210">
                <a:latin typeface="Lora"/>
                <a:ea typeface="Lora"/>
                <a:cs typeface="Lora"/>
                <a:sym typeface="Lora"/>
              </a:rPr>
              <a:t>Assume Uncommon Items are observed with an average of .5 and standard deviation of .01. Find a lower bound for the number of </a:t>
            </a:r>
            <a:r>
              <a:rPr lang="en" sz="1210">
                <a:latin typeface="Lora"/>
                <a:ea typeface="Lora"/>
                <a:cs typeface="Lora"/>
                <a:sym typeface="Lora"/>
              </a:rPr>
              <a:t>chests in a lot of 400 that are expected to contain Uncommon items with a .48 to .52 observation rate.</a:t>
            </a:r>
            <a:endParaRPr sz="1210">
              <a:latin typeface="Lora"/>
              <a:ea typeface="Lora"/>
              <a:cs typeface="Lora"/>
              <a:sym typeface="Lora"/>
            </a:endParaRPr>
          </a:p>
          <a:p>
            <a:pPr indent="0" lvl="0" marL="0" rtl="0" algn="l">
              <a:lnSpc>
                <a:spcPct val="95000"/>
              </a:lnSpc>
              <a:spcBef>
                <a:spcPts val="1200"/>
              </a:spcBef>
              <a:spcAft>
                <a:spcPts val="0"/>
              </a:spcAft>
              <a:buSzPts val="1018"/>
              <a:buNone/>
            </a:pPr>
            <a:r>
              <a:rPr lang="en" sz="1210">
                <a:latin typeface="Lora"/>
                <a:ea typeface="Lora"/>
                <a:cs typeface="Lora"/>
                <a:sym typeface="Lora"/>
              </a:rPr>
              <a:t>“Within Number” = .52 - .5 / .01 = 2</a:t>
            </a:r>
            <a:endParaRPr sz="1210">
              <a:latin typeface="Lora"/>
              <a:ea typeface="Lora"/>
              <a:cs typeface="Lora"/>
              <a:sym typeface="Lora"/>
            </a:endParaRPr>
          </a:p>
          <a:p>
            <a:pPr indent="0" lvl="0" marL="0" rtl="0" algn="l">
              <a:lnSpc>
                <a:spcPct val="95000"/>
              </a:lnSpc>
              <a:spcBef>
                <a:spcPts val="1200"/>
              </a:spcBef>
              <a:spcAft>
                <a:spcPts val="0"/>
              </a:spcAft>
              <a:buSzPts val="1018"/>
              <a:buNone/>
            </a:pPr>
            <a:r>
              <a:rPr lang="en" sz="1210">
                <a:latin typeface="Lora"/>
                <a:ea typeface="Lora"/>
                <a:cs typeface="Lora"/>
                <a:sym typeface="Lora"/>
              </a:rPr>
              <a:t>Observations within 2 standard deviations = 1 - .5^2 = .75</a:t>
            </a:r>
            <a:endParaRPr sz="1210">
              <a:latin typeface="Lora"/>
              <a:ea typeface="Lora"/>
              <a:cs typeface="Lora"/>
              <a:sym typeface="Lora"/>
            </a:endParaRPr>
          </a:p>
          <a:p>
            <a:pPr indent="0" lvl="0" marL="0" rtl="0" algn="l">
              <a:lnSpc>
                <a:spcPct val="95000"/>
              </a:lnSpc>
              <a:spcBef>
                <a:spcPts val="1200"/>
              </a:spcBef>
              <a:spcAft>
                <a:spcPts val="0"/>
              </a:spcAft>
              <a:buSzPts val="1018"/>
              <a:buNone/>
            </a:pPr>
            <a:r>
              <a:rPr lang="en" sz="1210">
                <a:latin typeface="Lora"/>
                <a:ea typeface="Lora"/>
                <a:cs typeface="Lora"/>
                <a:sym typeface="Lora"/>
              </a:rPr>
              <a:t>Lower Bound = .75 * 400 = </a:t>
            </a:r>
            <a:r>
              <a:rPr b="1" lang="en" sz="1210">
                <a:latin typeface="Lora"/>
                <a:ea typeface="Lora"/>
                <a:cs typeface="Lora"/>
                <a:sym typeface="Lora"/>
              </a:rPr>
              <a:t>300</a:t>
            </a:r>
            <a:endParaRPr b="1" sz="1210">
              <a:latin typeface="Lora"/>
              <a:ea typeface="Lora"/>
              <a:cs typeface="Lora"/>
              <a:sym typeface="Lora"/>
            </a:endParaRPr>
          </a:p>
          <a:p>
            <a:pPr indent="0" lvl="0" marL="0" rtl="0" algn="l">
              <a:lnSpc>
                <a:spcPct val="95000"/>
              </a:lnSpc>
              <a:spcBef>
                <a:spcPts val="1200"/>
              </a:spcBef>
              <a:spcAft>
                <a:spcPts val="1200"/>
              </a:spcAft>
              <a:buSzPts val="1018"/>
              <a:buNone/>
            </a:pPr>
            <a:r>
              <a:rPr lang="en" sz="1210">
                <a:latin typeface="Lora"/>
                <a:ea typeface="Lora"/>
                <a:cs typeface="Lora"/>
                <a:sym typeface="Lora"/>
              </a:rPr>
              <a:t>The lower bound for the amount of chests in a lot of 400 that may contain Uncommon Items is 300 chests.</a:t>
            </a:r>
            <a:endParaRPr sz="1210">
              <a:latin typeface="Lora"/>
              <a:ea typeface="Lora"/>
              <a:cs typeface="Lora"/>
              <a:sym typeface="Lora"/>
            </a:endParaRPr>
          </a:p>
        </p:txBody>
      </p:sp>
      <p:pic>
        <p:nvPicPr>
          <p:cNvPr id="170" name="Google Shape;170;p25"/>
          <p:cNvPicPr preferRelativeResize="0"/>
          <p:nvPr/>
        </p:nvPicPr>
        <p:blipFill>
          <a:blip r:embed="rId4">
            <a:alphaModFix/>
          </a:blip>
          <a:stretch>
            <a:fillRect/>
          </a:stretch>
        </p:blipFill>
        <p:spPr>
          <a:xfrm>
            <a:off x="4572000" y="1875876"/>
            <a:ext cx="3481042" cy="30690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0" y="-1"/>
            <a:ext cx="9143999" cy="1769652"/>
          </a:xfrm>
          <a:prstGeom prst="rect">
            <a:avLst/>
          </a:prstGeom>
          <a:noFill/>
          <a:ln>
            <a:noFill/>
          </a:ln>
        </p:spPr>
      </p:pic>
      <p:sp>
        <p:nvSpPr>
          <p:cNvPr id="176" name="Google Shape;176;p26"/>
          <p:cNvSpPr txBox="1"/>
          <p:nvPr>
            <p:ph type="title"/>
          </p:nvPr>
        </p:nvSpPr>
        <p:spPr>
          <a:xfrm>
            <a:off x="311700" y="555600"/>
            <a:ext cx="56913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lt1"/>
                </a:solidFill>
              </a:rPr>
              <a:t>Uniform Probability Distribution (4.4)</a:t>
            </a:r>
            <a:endParaRPr>
              <a:solidFill>
                <a:schemeClr val="lt1"/>
              </a:solidFill>
            </a:endParaRPr>
          </a:p>
        </p:txBody>
      </p:sp>
      <p:sp>
        <p:nvSpPr>
          <p:cNvPr id="177" name="Google Shape;177;p26"/>
          <p:cNvSpPr txBox="1"/>
          <p:nvPr>
            <p:ph idx="1" type="body"/>
          </p:nvPr>
        </p:nvSpPr>
        <p:spPr>
          <a:xfrm>
            <a:off x="1055650" y="180645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Lora"/>
                <a:ea typeface="Lora"/>
                <a:cs typeface="Lora"/>
                <a:sym typeface="Lora"/>
              </a:rPr>
              <a:t>Upon studying the number of keys purchased by players in one session of play, ArenaNet finds that the number of keys purchased are uniformly distributed between 20 and 25. Find the probability that the number of keys purchased by any one player on their next login session</a:t>
            </a:r>
            <a:endParaRPr>
              <a:latin typeface="Lora"/>
              <a:ea typeface="Lora"/>
              <a:cs typeface="Lora"/>
              <a:sym typeface="Lora"/>
            </a:endParaRPr>
          </a:p>
          <a:p>
            <a:pPr indent="0" lvl="0" marL="0" rtl="0" algn="l">
              <a:spcBef>
                <a:spcPts val="1200"/>
              </a:spcBef>
              <a:spcAft>
                <a:spcPts val="0"/>
              </a:spcAft>
              <a:buClr>
                <a:schemeClr val="dk1"/>
              </a:buClr>
              <a:buSzPts val="1100"/>
              <a:buFont typeface="Arial"/>
              <a:buNone/>
            </a:pPr>
            <a:r>
              <a:rPr lang="en">
                <a:latin typeface="Lora"/>
                <a:ea typeface="Lora"/>
                <a:cs typeface="Lora"/>
                <a:sym typeface="Lora"/>
              </a:rPr>
              <a:t>a. is below 22.</a:t>
            </a:r>
            <a:endParaRPr>
              <a:latin typeface="Lora"/>
              <a:ea typeface="Lora"/>
              <a:cs typeface="Lora"/>
              <a:sym typeface="Lora"/>
            </a:endParaRPr>
          </a:p>
          <a:p>
            <a:pPr indent="0" lvl="0" marL="0" rtl="0" algn="l">
              <a:spcBef>
                <a:spcPts val="1200"/>
              </a:spcBef>
              <a:spcAft>
                <a:spcPts val="0"/>
              </a:spcAft>
              <a:buClr>
                <a:schemeClr val="dk1"/>
              </a:buClr>
              <a:buSzPts val="1100"/>
              <a:buFont typeface="Arial"/>
              <a:buNone/>
            </a:pPr>
            <a:r>
              <a:rPr lang="en">
                <a:latin typeface="Lora"/>
                <a:ea typeface="Lora"/>
                <a:cs typeface="Lora"/>
                <a:sym typeface="Lora"/>
              </a:rPr>
              <a:t>b. is in excess of 24.</a:t>
            </a:r>
            <a:endParaRPr>
              <a:latin typeface="Lora"/>
              <a:ea typeface="Lora"/>
              <a:cs typeface="Lora"/>
              <a:sym typeface="Lora"/>
            </a:endParaRPr>
          </a:p>
          <a:p>
            <a:pPr indent="0" lvl="0" marL="0" rtl="0" algn="l">
              <a:spcBef>
                <a:spcPts val="1200"/>
              </a:spcBef>
              <a:spcAft>
                <a:spcPts val="1200"/>
              </a:spcAft>
              <a:buNone/>
            </a:pPr>
            <a:r>
              <a:t/>
            </a:r>
            <a:endParaRPr/>
          </a:p>
        </p:txBody>
      </p:sp>
      <p:sp>
        <p:nvSpPr>
          <p:cNvPr id="178" name="Google Shape;178;p26"/>
          <p:cNvSpPr txBox="1"/>
          <p:nvPr/>
        </p:nvSpPr>
        <p:spPr>
          <a:xfrm>
            <a:off x="4341850" y="1937100"/>
            <a:ext cx="4130100" cy="2918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AutoNum type="alphaLcPeriod"/>
            </a:pPr>
            <a:r>
              <a:rPr lang="en" sz="1200">
                <a:solidFill>
                  <a:schemeClr val="dk2"/>
                </a:solidFill>
                <a:latin typeface="Lora"/>
                <a:ea typeface="Lora"/>
                <a:cs typeface="Lora"/>
                <a:sym typeface="Lora"/>
              </a:rPr>
              <a:t>p(y &lt; 22) = 22-20 / 25-20 = </a:t>
            </a:r>
            <a:r>
              <a:rPr b="1" lang="en" sz="1200">
                <a:solidFill>
                  <a:schemeClr val="dk2"/>
                </a:solidFill>
                <a:latin typeface="Lora"/>
                <a:ea typeface="Lora"/>
                <a:cs typeface="Lora"/>
                <a:sym typeface="Lora"/>
              </a:rPr>
              <a:t>.4</a:t>
            </a:r>
            <a:endParaRPr b="1"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t/>
            </a:r>
            <a:endParaRPr b="1" sz="1200">
              <a:solidFill>
                <a:schemeClr val="dk2"/>
              </a:solidFill>
              <a:latin typeface="Lora"/>
              <a:ea typeface="Lora"/>
              <a:cs typeface="Lora"/>
              <a:sym typeface="Lora"/>
            </a:endParaRPr>
          </a:p>
          <a:p>
            <a:pPr indent="-304800" lvl="0" marL="457200" rtl="0" algn="l">
              <a:lnSpc>
                <a:spcPct val="115000"/>
              </a:lnSpc>
              <a:spcBef>
                <a:spcPts val="0"/>
              </a:spcBef>
              <a:spcAft>
                <a:spcPts val="0"/>
              </a:spcAft>
              <a:buClr>
                <a:schemeClr val="dk2"/>
              </a:buClr>
              <a:buSzPts val="1200"/>
              <a:buFont typeface="Lora"/>
              <a:buAutoNum type="alphaLcPeriod"/>
            </a:pPr>
            <a:r>
              <a:rPr lang="en" sz="1200">
                <a:solidFill>
                  <a:schemeClr val="dk2"/>
                </a:solidFill>
                <a:latin typeface="Lora"/>
                <a:ea typeface="Lora"/>
                <a:cs typeface="Lora"/>
                <a:sym typeface="Lora"/>
              </a:rPr>
              <a:t>p(y &lt;= 24) = 24-20 / 25-20 = .8</a:t>
            </a:r>
            <a:endParaRPr sz="1200">
              <a:solidFill>
                <a:schemeClr val="dk2"/>
              </a:solidFill>
              <a:latin typeface="Lora"/>
              <a:ea typeface="Lora"/>
              <a:cs typeface="Lora"/>
              <a:sym typeface="Lora"/>
            </a:endParaRPr>
          </a:p>
          <a:p>
            <a:pPr indent="0" lvl="0" marL="457200" rtl="0" algn="l">
              <a:lnSpc>
                <a:spcPct val="115000"/>
              </a:lnSpc>
              <a:spcBef>
                <a:spcPts val="0"/>
              </a:spcBef>
              <a:spcAft>
                <a:spcPts val="0"/>
              </a:spcAft>
              <a:buNone/>
            </a:pPr>
            <a:r>
              <a:rPr lang="en" sz="1200">
                <a:solidFill>
                  <a:schemeClr val="dk2"/>
                </a:solidFill>
                <a:latin typeface="Lora"/>
                <a:ea typeface="Lora"/>
                <a:cs typeface="Lora"/>
                <a:sym typeface="Lora"/>
              </a:rPr>
              <a:t>p(y &gt; 24) = 1 - p(y&lt;=24) = </a:t>
            </a:r>
            <a:r>
              <a:rPr lang="en" sz="1200">
                <a:solidFill>
                  <a:schemeClr val="dk2"/>
                </a:solidFill>
                <a:latin typeface="Lora"/>
                <a:ea typeface="Lora"/>
                <a:cs typeface="Lora"/>
                <a:sym typeface="Lora"/>
              </a:rPr>
              <a:t>1 - .8 = </a:t>
            </a:r>
            <a:r>
              <a:rPr b="1" lang="en" sz="1200">
                <a:solidFill>
                  <a:schemeClr val="dk2"/>
                </a:solidFill>
                <a:latin typeface="Lora"/>
                <a:ea typeface="Lora"/>
                <a:cs typeface="Lora"/>
                <a:sym typeface="Lora"/>
              </a:rPr>
              <a:t>.2</a:t>
            </a:r>
            <a:endParaRPr sz="1200">
              <a:solidFill>
                <a:schemeClr val="dk2"/>
              </a:solidFill>
              <a:latin typeface="Lora"/>
              <a:ea typeface="Lora"/>
              <a:cs typeface="Lora"/>
              <a:sym typeface="Lora"/>
            </a:endParaRPr>
          </a:p>
          <a:p>
            <a:pPr indent="0" lvl="0" marL="457200" rtl="0" algn="l">
              <a:lnSpc>
                <a:spcPct val="115000"/>
              </a:lnSpc>
              <a:spcBef>
                <a:spcPts val="0"/>
              </a:spcBef>
              <a:spcAft>
                <a:spcPts val="0"/>
              </a:spcAft>
              <a:buNone/>
            </a:pPr>
            <a:r>
              <a:t/>
            </a:r>
            <a:endParaRPr sz="1200">
              <a:solidFill>
                <a:schemeClr val="dk2"/>
              </a:solidFill>
              <a:latin typeface="Lora"/>
              <a:ea typeface="Lora"/>
              <a:cs typeface="Lora"/>
              <a:sym typeface="Lora"/>
            </a:endParaRPr>
          </a:p>
          <a:p>
            <a:pPr indent="0" lvl="0" marL="457200" rtl="0" algn="l">
              <a:lnSpc>
                <a:spcPct val="115000"/>
              </a:lnSpc>
              <a:spcBef>
                <a:spcPts val="0"/>
              </a:spcBef>
              <a:spcAft>
                <a:spcPts val="0"/>
              </a:spcAft>
              <a:buNone/>
            </a:pPr>
            <a:r>
              <a:t/>
            </a:r>
            <a:endParaRPr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rPr lang="en" sz="1200">
                <a:solidFill>
                  <a:schemeClr val="dk2"/>
                </a:solidFill>
                <a:latin typeface="Lora"/>
                <a:ea typeface="Lora"/>
                <a:cs typeface="Lora"/>
                <a:sym typeface="Lora"/>
              </a:rPr>
              <a:t>Bonus: What is the Expected for this variable? The variance?</a:t>
            </a:r>
            <a:endParaRPr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t/>
            </a:r>
            <a:endParaRPr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rPr lang="en" sz="1200">
                <a:solidFill>
                  <a:schemeClr val="dk2"/>
                </a:solidFill>
                <a:latin typeface="Lora"/>
                <a:ea typeface="Lora"/>
                <a:cs typeface="Lora"/>
                <a:sym typeface="Lora"/>
              </a:rPr>
              <a:t>E(Y) = b + a / 2 = 25 + 20 / 2 = </a:t>
            </a:r>
            <a:r>
              <a:rPr b="1" lang="en" sz="1200">
                <a:solidFill>
                  <a:schemeClr val="dk2"/>
                </a:solidFill>
                <a:latin typeface="Lora"/>
                <a:ea typeface="Lora"/>
                <a:cs typeface="Lora"/>
                <a:sym typeface="Lora"/>
              </a:rPr>
              <a:t>22.5 Keys</a:t>
            </a:r>
            <a:r>
              <a:rPr lang="en" sz="1200">
                <a:solidFill>
                  <a:schemeClr val="dk2"/>
                </a:solidFill>
                <a:latin typeface="Lora"/>
                <a:ea typeface="Lora"/>
                <a:cs typeface="Lora"/>
                <a:sym typeface="Lora"/>
              </a:rPr>
              <a:t> </a:t>
            </a:r>
            <a:endParaRPr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t/>
            </a:r>
            <a:endParaRPr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rPr lang="en" sz="1200">
                <a:solidFill>
                  <a:schemeClr val="dk2"/>
                </a:solidFill>
                <a:latin typeface="Lora"/>
                <a:ea typeface="Lora"/>
                <a:cs typeface="Lora"/>
                <a:sym typeface="Lora"/>
              </a:rPr>
              <a:t>V(Y) = E(Y^2) - [E(Y)]^2 = (b-a)^2 / 12 = </a:t>
            </a:r>
            <a:r>
              <a:rPr b="1" lang="en" sz="1200">
                <a:solidFill>
                  <a:schemeClr val="dk2"/>
                </a:solidFill>
                <a:latin typeface="Lora"/>
                <a:ea typeface="Lora"/>
                <a:cs typeface="Lora"/>
                <a:sym typeface="Lora"/>
              </a:rPr>
              <a:t>2.08 Keys</a:t>
            </a:r>
            <a:endParaRPr b="1"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t/>
            </a:r>
            <a:endParaRPr sz="1200">
              <a:solidFill>
                <a:schemeClr val="dk2"/>
              </a:solidFill>
              <a:latin typeface="Lora"/>
              <a:ea typeface="Lora"/>
              <a:cs typeface="Lora"/>
              <a:sym typeface="L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0" y="-1"/>
            <a:ext cx="9143999" cy="1769652"/>
          </a:xfrm>
          <a:prstGeom prst="rect">
            <a:avLst/>
          </a:prstGeom>
          <a:noFill/>
          <a:ln>
            <a:noFill/>
          </a:ln>
        </p:spPr>
      </p:pic>
      <p:sp>
        <p:nvSpPr>
          <p:cNvPr id="184" name="Google Shape;184;p27"/>
          <p:cNvSpPr txBox="1"/>
          <p:nvPr>
            <p:ph type="title"/>
          </p:nvPr>
        </p:nvSpPr>
        <p:spPr>
          <a:xfrm>
            <a:off x="311700" y="555600"/>
            <a:ext cx="55821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lt1"/>
                </a:solidFill>
              </a:rPr>
              <a:t>Gamma Distribution (4.6)</a:t>
            </a:r>
            <a:endParaRPr>
              <a:solidFill>
                <a:schemeClr val="lt1"/>
              </a:solidFill>
            </a:endParaRPr>
          </a:p>
        </p:txBody>
      </p:sp>
      <p:sp>
        <p:nvSpPr>
          <p:cNvPr id="185" name="Google Shape;185;p27"/>
          <p:cNvSpPr txBox="1"/>
          <p:nvPr>
            <p:ph idx="1" type="body"/>
          </p:nvPr>
        </p:nvSpPr>
        <p:spPr>
          <a:xfrm>
            <a:off x="311700" y="1898350"/>
            <a:ext cx="4671600" cy="2670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230">
                <a:latin typeface="Lora"/>
                <a:ea typeface="Lora"/>
                <a:cs typeface="Lora"/>
                <a:sym typeface="Lora"/>
              </a:rPr>
              <a:t>A regular user of </a:t>
            </a:r>
            <a:r>
              <a:rPr i="1" lang="en" sz="1230">
                <a:latin typeface="Lora"/>
                <a:ea typeface="Lora"/>
                <a:cs typeface="Lora"/>
                <a:sym typeface="Lora"/>
              </a:rPr>
              <a:t>GW2Efficiency.com </a:t>
            </a:r>
            <a:r>
              <a:rPr lang="en" sz="1230">
                <a:latin typeface="Lora"/>
                <a:ea typeface="Lora"/>
                <a:cs typeface="Lora"/>
                <a:sym typeface="Lora"/>
              </a:rPr>
              <a:t>observes that on any given time during the week, the ratio of gold to gem conversion through the Trading Post has an approximately exponential distribution with mean 100 Gold. As more gold enters the exchange, the demand rises, and with it the price of gems.</a:t>
            </a:r>
            <a:endParaRPr sz="1230">
              <a:latin typeface="Lora"/>
              <a:ea typeface="Lora"/>
              <a:cs typeface="Lora"/>
              <a:sym typeface="Lora"/>
            </a:endParaRPr>
          </a:p>
          <a:p>
            <a:pPr indent="-306705" lvl="0" marL="457200" rtl="0" algn="l">
              <a:lnSpc>
                <a:spcPct val="105000"/>
              </a:lnSpc>
              <a:spcBef>
                <a:spcPts val="1200"/>
              </a:spcBef>
              <a:spcAft>
                <a:spcPts val="0"/>
              </a:spcAft>
              <a:buSzPts val="1230"/>
              <a:buFont typeface="Lora"/>
              <a:buAutoNum type="alphaLcPeriod"/>
            </a:pPr>
            <a:r>
              <a:rPr lang="en" sz="1230">
                <a:latin typeface="Lora"/>
                <a:ea typeface="Lora"/>
                <a:cs typeface="Lora"/>
                <a:sym typeface="Lora"/>
              </a:rPr>
              <a:t>Find the probability that the exchange ratio will exceed 200 Gold on any randomly selected day.</a:t>
            </a:r>
            <a:endParaRPr sz="1230">
              <a:latin typeface="Lora"/>
              <a:ea typeface="Lora"/>
              <a:cs typeface="Lora"/>
              <a:sym typeface="Lora"/>
            </a:endParaRPr>
          </a:p>
          <a:p>
            <a:pPr indent="-306705" lvl="0" marL="457200" rtl="0" algn="l">
              <a:lnSpc>
                <a:spcPct val="105000"/>
              </a:lnSpc>
              <a:spcBef>
                <a:spcPts val="0"/>
              </a:spcBef>
              <a:spcAft>
                <a:spcPts val="0"/>
              </a:spcAft>
              <a:buSzPts val="1230"/>
              <a:buFont typeface="Lora"/>
              <a:buAutoNum type="alphaLcPeriod"/>
            </a:pPr>
            <a:r>
              <a:rPr lang="en" sz="1230">
                <a:latin typeface="Lora"/>
                <a:ea typeface="Lora"/>
                <a:cs typeface="Lora"/>
                <a:sym typeface="Lora"/>
              </a:rPr>
              <a:t>What Gold-exchange capacity should the players attempt to maintain so that the probability that demand will exceed capacity on a randomly selected day is only .01?</a:t>
            </a:r>
            <a:endParaRPr sz="1230">
              <a:latin typeface="Lora"/>
              <a:ea typeface="Lora"/>
              <a:cs typeface="Lora"/>
              <a:sym typeface="Lora"/>
            </a:endParaRPr>
          </a:p>
          <a:p>
            <a:pPr indent="0" lvl="0" marL="0" rtl="0" algn="ctr">
              <a:lnSpc>
                <a:spcPct val="105000"/>
              </a:lnSpc>
              <a:spcBef>
                <a:spcPts val="1200"/>
              </a:spcBef>
              <a:spcAft>
                <a:spcPts val="1200"/>
              </a:spcAft>
              <a:buSzPts val="852"/>
              <a:buNone/>
            </a:pPr>
            <a:r>
              <a:rPr lang="en" sz="1230">
                <a:latin typeface="Lora"/>
                <a:ea typeface="Lora"/>
                <a:cs typeface="Lora"/>
                <a:sym typeface="Lora"/>
              </a:rPr>
              <a:t>μ</a:t>
            </a:r>
            <a:r>
              <a:rPr lang="en" sz="1230">
                <a:latin typeface="Lora"/>
                <a:ea typeface="Lora"/>
                <a:cs typeface="Lora"/>
                <a:sym typeface="Lora"/>
              </a:rPr>
              <a:t> = 100 β = 100 α = 1</a:t>
            </a:r>
            <a:endParaRPr sz="1230">
              <a:latin typeface="Lora"/>
              <a:ea typeface="Lora"/>
              <a:cs typeface="Lora"/>
              <a:sym typeface="Lora"/>
            </a:endParaRPr>
          </a:p>
        </p:txBody>
      </p:sp>
      <p:sp>
        <p:nvSpPr>
          <p:cNvPr id="186" name="Google Shape;186;p27"/>
          <p:cNvSpPr txBox="1"/>
          <p:nvPr/>
        </p:nvSpPr>
        <p:spPr>
          <a:xfrm>
            <a:off x="4983300" y="1956075"/>
            <a:ext cx="3796500" cy="26706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AutoNum type="alphaLcPeriod"/>
            </a:pPr>
            <a:r>
              <a:rPr lang="en" sz="1100">
                <a:solidFill>
                  <a:schemeClr val="dk2"/>
                </a:solidFill>
                <a:latin typeface="Lora"/>
                <a:ea typeface="Lora"/>
                <a:cs typeface="Lora"/>
                <a:sym typeface="Lora"/>
              </a:rPr>
              <a:t>p(200) = 1/β * e^-y/β on 3 &lt;= y &lt; ∞</a:t>
            </a:r>
            <a:endParaRPr sz="1100">
              <a:solidFill>
                <a:schemeClr val="dk2"/>
              </a:solidFill>
              <a:latin typeface="Lora"/>
              <a:ea typeface="Lora"/>
              <a:cs typeface="Lora"/>
              <a:sym typeface="Lora"/>
            </a:endParaRPr>
          </a:p>
          <a:p>
            <a:pPr indent="0" lvl="0" marL="457200" rtl="0" algn="l">
              <a:spcBef>
                <a:spcPts val="0"/>
              </a:spcBef>
              <a:spcAft>
                <a:spcPts val="0"/>
              </a:spcAft>
              <a:buNone/>
            </a:pPr>
            <a:r>
              <a:rPr lang="en" sz="1100">
                <a:solidFill>
                  <a:schemeClr val="dk2"/>
                </a:solidFill>
                <a:latin typeface="Lora"/>
                <a:ea typeface="Lora"/>
                <a:cs typeface="Lora"/>
                <a:sym typeface="Lora"/>
              </a:rPr>
              <a:t>P’(200) = 1 - e^-y/100 = 1 - .135 = </a:t>
            </a:r>
            <a:r>
              <a:rPr b="1" lang="en" sz="1100">
                <a:solidFill>
                  <a:schemeClr val="dk2"/>
                </a:solidFill>
                <a:latin typeface="Lora"/>
                <a:ea typeface="Lora"/>
                <a:cs typeface="Lora"/>
                <a:sym typeface="Lora"/>
              </a:rPr>
              <a:t>.865</a:t>
            </a:r>
            <a:endParaRPr b="1" sz="1100">
              <a:solidFill>
                <a:schemeClr val="dk2"/>
              </a:solidFill>
              <a:latin typeface="Lora"/>
              <a:ea typeface="Lora"/>
              <a:cs typeface="Lora"/>
              <a:sym typeface="Lora"/>
            </a:endParaRPr>
          </a:p>
          <a:p>
            <a:pPr indent="0" lvl="0" marL="457200" rtl="0" algn="l">
              <a:spcBef>
                <a:spcPts val="0"/>
              </a:spcBef>
              <a:spcAft>
                <a:spcPts val="0"/>
              </a:spcAft>
              <a:buNone/>
            </a:pPr>
            <a:r>
              <a:t/>
            </a:r>
            <a:endParaRPr b="1" sz="1100">
              <a:solidFill>
                <a:schemeClr val="dk2"/>
              </a:solidFill>
              <a:latin typeface="Lora"/>
              <a:ea typeface="Lora"/>
              <a:cs typeface="Lora"/>
              <a:sym typeface="Lora"/>
            </a:endParaRPr>
          </a:p>
          <a:p>
            <a:pPr indent="0" lvl="0" marL="457200" rtl="0" algn="l">
              <a:spcBef>
                <a:spcPts val="0"/>
              </a:spcBef>
              <a:spcAft>
                <a:spcPts val="0"/>
              </a:spcAft>
              <a:buNone/>
            </a:pPr>
            <a:r>
              <a:rPr lang="en" sz="1100">
                <a:solidFill>
                  <a:schemeClr val="dk2"/>
                </a:solidFill>
                <a:latin typeface="Lora"/>
                <a:ea typeface="Lora"/>
                <a:cs typeface="Lora"/>
                <a:sym typeface="Lora"/>
              </a:rPr>
              <a:t>At approximately an 86.5% chance to exceeding 200 Gold on average for the exchange ratio, users can almost always expect to spend more gold if they want to buy gems.</a:t>
            </a:r>
            <a:endParaRPr sz="1100">
              <a:solidFill>
                <a:schemeClr val="dk2"/>
              </a:solidFill>
              <a:latin typeface="Lora"/>
              <a:ea typeface="Lora"/>
              <a:cs typeface="Lora"/>
              <a:sym typeface="Lora"/>
            </a:endParaRPr>
          </a:p>
          <a:p>
            <a:pPr indent="0" lvl="0" marL="457200" rtl="0" algn="l">
              <a:spcBef>
                <a:spcPts val="0"/>
              </a:spcBef>
              <a:spcAft>
                <a:spcPts val="0"/>
              </a:spcAft>
              <a:buNone/>
            </a:pPr>
            <a:r>
              <a:t/>
            </a:r>
            <a:endParaRPr sz="1100">
              <a:solidFill>
                <a:schemeClr val="dk2"/>
              </a:solidFill>
              <a:latin typeface="Lora"/>
              <a:ea typeface="Lora"/>
              <a:cs typeface="Lora"/>
              <a:sym typeface="Lora"/>
            </a:endParaRPr>
          </a:p>
          <a:p>
            <a:pPr indent="-298450" lvl="0" marL="457200" rtl="0" algn="l">
              <a:spcBef>
                <a:spcPts val="0"/>
              </a:spcBef>
              <a:spcAft>
                <a:spcPts val="0"/>
              </a:spcAft>
              <a:buClr>
                <a:schemeClr val="dk2"/>
              </a:buClr>
              <a:buSzPts val="1100"/>
              <a:buFont typeface="Lora"/>
              <a:buAutoNum type="alphaLcPeriod"/>
            </a:pPr>
            <a:r>
              <a:rPr lang="en" sz="1100">
                <a:solidFill>
                  <a:schemeClr val="dk2"/>
                </a:solidFill>
                <a:latin typeface="Lora"/>
                <a:ea typeface="Lora"/>
                <a:cs typeface="Lora"/>
                <a:sym typeface="Lora"/>
              </a:rPr>
              <a:t>p(Y &lt;= y) = .01</a:t>
            </a:r>
            <a:endParaRPr sz="1100">
              <a:solidFill>
                <a:schemeClr val="dk2"/>
              </a:solidFill>
              <a:latin typeface="Lora"/>
              <a:ea typeface="Lora"/>
              <a:cs typeface="Lora"/>
              <a:sym typeface="Lora"/>
            </a:endParaRPr>
          </a:p>
          <a:p>
            <a:pPr indent="0" lvl="0" marL="457200" rtl="0" algn="l">
              <a:spcBef>
                <a:spcPts val="0"/>
              </a:spcBef>
              <a:spcAft>
                <a:spcPts val="0"/>
              </a:spcAft>
              <a:buNone/>
            </a:pPr>
            <a:r>
              <a:rPr lang="en" sz="1100">
                <a:solidFill>
                  <a:schemeClr val="dk2"/>
                </a:solidFill>
                <a:latin typeface="Lora"/>
                <a:ea typeface="Lora"/>
                <a:cs typeface="Lora"/>
                <a:sym typeface="Lora"/>
              </a:rPr>
              <a:t>1 - e^</a:t>
            </a:r>
            <a:r>
              <a:rPr lang="en" sz="1100">
                <a:solidFill>
                  <a:schemeClr val="dk2"/>
                </a:solidFill>
                <a:latin typeface="Lora"/>
                <a:ea typeface="Lora"/>
                <a:cs typeface="Lora"/>
                <a:sym typeface="Lora"/>
              </a:rPr>
              <a:t>-y/β = .01 -&gt; e^-y/β = .99</a:t>
            </a:r>
            <a:endParaRPr sz="1100">
              <a:solidFill>
                <a:schemeClr val="dk2"/>
              </a:solidFill>
              <a:latin typeface="Lora"/>
              <a:ea typeface="Lora"/>
              <a:cs typeface="Lora"/>
              <a:sym typeface="Lora"/>
            </a:endParaRPr>
          </a:p>
          <a:p>
            <a:pPr indent="0" lvl="0" marL="457200" rtl="0" algn="l">
              <a:spcBef>
                <a:spcPts val="0"/>
              </a:spcBef>
              <a:spcAft>
                <a:spcPts val="0"/>
              </a:spcAft>
              <a:buNone/>
            </a:pPr>
            <a:r>
              <a:rPr lang="en" sz="1100">
                <a:solidFill>
                  <a:schemeClr val="dk2"/>
                </a:solidFill>
                <a:latin typeface="Lora"/>
                <a:ea typeface="Lora"/>
                <a:cs typeface="Lora"/>
                <a:sym typeface="Lora"/>
              </a:rPr>
              <a:t>-y/β = ln(.99)</a:t>
            </a:r>
            <a:endParaRPr sz="1100">
              <a:solidFill>
                <a:schemeClr val="dk2"/>
              </a:solidFill>
              <a:latin typeface="Lora"/>
              <a:ea typeface="Lora"/>
              <a:cs typeface="Lora"/>
              <a:sym typeface="Lora"/>
            </a:endParaRPr>
          </a:p>
          <a:p>
            <a:pPr indent="0" lvl="0" marL="457200" rtl="0" algn="l">
              <a:spcBef>
                <a:spcPts val="0"/>
              </a:spcBef>
              <a:spcAft>
                <a:spcPts val="0"/>
              </a:spcAft>
              <a:buNone/>
            </a:pPr>
            <a:r>
              <a:rPr lang="en" sz="1100">
                <a:solidFill>
                  <a:schemeClr val="dk2"/>
                </a:solidFill>
                <a:latin typeface="Lora"/>
                <a:ea typeface="Lora"/>
                <a:cs typeface="Lora"/>
                <a:sym typeface="Lora"/>
              </a:rPr>
              <a:t>y = -ln(.99)β = 100 * .01005 = </a:t>
            </a:r>
            <a:r>
              <a:rPr b="1" lang="en" sz="1100">
                <a:solidFill>
                  <a:schemeClr val="dk2"/>
                </a:solidFill>
                <a:latin typeface="Lora"/>
                <a:ea typeface="Lora"/>
                <a:cs typeface="Lora"/>
                <a:sym typeface="Lora"/>
              </a:rPr>
              <a:t>1.005 Gold</a:t>
            </a:r>
            <a:endParaRPr b="1" sz="1100">
              <a:solidFill>
                <a:schemeClr val="dk2"/>
              </a:solidFill>
              <a:latin typeface="Lora"/>
              <a:ea typeface="Lora"/>
              <a:cs typeface="Lora"/>
              <a:sym typeface="Lora"/>
            </a:endParaRPr>
          </a:p>
          <a:p>
            <a:pPr indent="0" lvl="0" marL="457200" rtl="0" algn="l">
              <a:spcBef>
                <a:spcPts val="0"/>
              </a:spcBef>
              <a:spcAft>
                <a:spcPts val="0"/>
              </a:spcAft>
              <a:buNone/>
            </a:pPr>
            <a:r>
              <a:t/>
            </a:r>
            <a:endParaRPr sz="1100">
              <a:solidFill>
                <a:schemeClr val="dk2"/>
              </a:solidFill>
              <a:latin typeface="Lora"/>
              <a:ea typeface="Lora"/>
              <a:cs typeface="Lora"/>
              <a:sym typeface="Lora"/>
            </a:endParaRPr>
          </a:p>
          <a:p>
            <a:pPr indent="0" lvl="0" marL="457200" rtl="0" algn="l">
              <a:spcBef>
                <a:spcPts val="0"/>
              </a:spcBef>
              <a:spcAft>
                <a:spcPts val="0"/>
              </a:spcAft>
              <a:buNone/>
            </a:pPr>
            <a:r>
              <a:rPr lang="en" sz="1100">
                <a:solidFill>
                  <a:schemeClr val="dk2"/>
                </a:solidFill>
                <a:latin typeface="Lora"/>
                <a:ea typeface="Lora"/>
                <a:cs typeface="Lora"/>
                <a:sym typeface="Lora"/>
              </a:rPr>
              <a:t>This exchange capacity is all but impossible to maintain as 4 Gems costs 1 Gold. The capacity will certainly always increase, driving up the exchange rate.</a:t>
            </a:r>
            <a:endParaRPr sz="1100">
              <a:solidFill>
                <a:schemeClr val="dk2"/>
              </a:solidFill>
              <a:latin typeface="Lora"/>
              <a:ea typeface="Lora"/>
              <a:cs typeface="Lora"/>
              <a:sym typeface="Lora"/>
            </a:endParaRPr>
          </a:p>
          <a:p>
            <a:pPr indent="0" lvl="0" marL="457200" rtl="0" algn="l">
              <a:spcBef>
                <a:spcPts val="0"/>
              </a:spcBef>
              <a:spcAft>
                <a:spcPts val="0"/>
              </a:spcAft>
              <a:buNone/>
            </a:pPr>
            <a:r>
              <a:t/>
            </a:r>
            <a:endParaRPr sz="1200">
              <a:solidFill>
                <a:schemeClr val="dk2"/>
              </a:solidFill>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0" y="-1"/>
            <a:ext cx="9143999" cy="1769652"/>
          </a:xfrm>
          <a:prstGeom prst="rect">
            <a:avLst/>
          </a:prstGeom>
          <a:noFill/>
          <a:ln>
            <a:noFill/>
          </a:ln>
        </p:spPr>
      </p:pic>
      <p:sp>
        <p:nvSpPr>
          <p:cNvPr id="192" name="Google Shape;192;p28"/>
          <p:cNvSpPr txBox="1"/>
          <p:nvPr>
            <p:ph type="title"/>
          </p:nvPr>
        </p:nvSpPr>
        <p:spPr>
          <a:xfrm>
            <a:off x="311700" y="555600"/>
            <a:ext cx="58578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Bivariate / Multivariate Distribution (5.2)</a:t>
            </a:r>
            <a:endParaRPr>
              <a:solidFill>
                <a:schemeClr val="lt1"/>
              </a:solidFill>
            </a:endParaRPr>
          </a:p>
        </p:txBody>
      </p:sp>
      <p:sp>
        <p:nvSpPr>
          <p:cNvPr id="193" name="Google Shape;193;p28"/>
          <p:cNvSpPr txBox="1"/>
          <p:nvPr>
            <p:ph idx="1" type="body"/>
          </p:nvPr>
        </p:nvSpPr>
        <p:spPr>
          <a:xfrm>
            <a:off x="311700" y="1870575"/>
            <a:ext cx="2808000" cy="317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91666"/>
              <a:buFont typeface="Arial"/>
              <a:buNone/>
            </a:pPr>
            <a:r>
              <a:rPr lang="en"/>
              <a:t>Consider a sample space of 3 chests to be opened. For this experiment, suppose we open each chest and record if Slot 5 is observed. Let x be the observations of Slot 5, and y the amount of Gold won on a side bet with a member of your Guild in the following manner:</a:t>
            </a:r>
            <a:endParaRPr/>
          </a:p>
          <a:p>
            <a:pPr indent="0" lvl="0" marL="0" rtl="0" algn="l">
              <a:spcBef>
                <a:spcPts val="1200"/>
              </a:spcBef>
              <a:spcAft>
                <a:spcPts val="0"/>
              </a:spcAft>
              <a:buClr>
                <a:schemeClr val="dk1"/>
              </a:buClr>
              <a:buSzPct val="91666"/>
              <a:buFont typeface="Arial"/>
              <a:buNone/>
            </a:pPr>
            <a:r>
              <a:rPr lang="en"/>
              <a:t>If you receive an uncommon or better item on the first chest, you get 5 Gold (enough to buy another key).</a:t>
            </a:r>
            <a:endParaRPr/>
          </a:p>
          <a:p>
            <a:pPr indent="0" lvl="0" marL="0" rtl="0" algn="l">
              <a:spcBef>
                <a:spcPts val="1200"/>
              </a:spcBef>
              <a:spcAft>
                <a:spcPts val="0"/>
              </a:spcAft>
              <a:buClr>
                <a:schemeClr val="dk1"/>
              </a:buClr>
              <a:buSzPct val="91666"/>
              <a:buFont typeface="Arial"/>
              <a:buNone/>
            </a:pPr>
            <a:r>
              <a:rPr lang="en"/>
              <a:t>If you get it </a:t>
            </a:r>
            <a:r>
              <a:rPr lang="en" u="sng"/>
              <a:t>on</a:t>
            </a:r>
            <a:r>
              <a:rPr lang="en"/>
              <a:t> chest 2 or 3, you earn 10 or 15 gold respectively.</a:t>
            </a:r>
            <a:endParaRPr/>
          </a:p>
          <a:p>
            <a:pPr indent="0" lvl="0" marL="0" rtl="0" algn="l">
              <a:spcBef>
                <a:spcPts val="1200"/>
              </a:spcBef>
              <a:spcAft>
                <a:spcPts val="1200"/>
              </a:spcAft>
              <a:buClr>
                <a:schemeClr val="dk1"/>
              </a:buClr>
              <a:buSzPct val="91666"/>
              <a:buFont typeface="Arial"/>
              <a:buNone/>
            </a:pPr>
            <a:r>
              <a:rPr lang="en"/>
              <a:t>If you don’t get a 5th item from </a:t>
            </a:r>
            <a:r>
              <a:rPr lang="en" u="sng"/>
              <a:t>any</a:t>
            </a:r>
            <a:r>
              <a:rPr lang="en"/>
              <a:t> chest, you have to buy your friend a key (-5 Gold). </a:t>
            </a:r>
            <a:endParaRPr/>
          </a:p>
        </p:txBody>
      </p:sp>
      <p:sp>
        <p:nvSpPr>
          <p:cNvPr id="194" name="Google Shape;194;p28"/>
          <p:cNvSpPr txBox="1"/>
          <p:nvPr/>
        </p:nvSpPr>
        <p:spPr>
          <a:xfrm>
            <a:off x="3411900" y="1949650"/>
            <a:ext cx="5605200" cy="915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Lora"/>
              <a:buAutoNum type="alphaLcPeriod"/>
            </a:pPr>
            <a:r>
              <a:rPr lang="en" sz="1200">
                <a:solidFill>
                  <a:schemeClr val="dk2"/>
                </a:solidFill>
                <a:latin typeface="Lora"/>
                <a:ea typeface="Lora"/>
                <a:cs typeface="Lora"/>
                <a:sym typeface="Lora"/>
              </a:rPr>
              <a:t>Find the Joint Probability Function for x and y.</a:t>
            </a:r>
            <a:endParaRPr sz="1200">
              <a:solidFill>
                <a:schemeClr val="dk2"/>
              </a:solidFill>
              <a:latin typeface="Lora"/>
              <a:ea typeface="Lora"/>
              <a:cs typeface="Lora"/>
              <a:sym typeface="Lora"/>
            </a:endParaRPr>
          </a:p>
          <a:p>
            <a:pPr indent="-304800" lvl="0" marL="457200" rtl="0" algn="l">
              <a:spcBef>
                <a:spcPts val="0"/>
              </a:spcBef>
              <a:spcAft>
                <a:spcPts val="0"/>
              </a:spcAft>
              <a:buClr>
                <a:schemeClr val="dk2"/>
              </a:buClr>
              <a:buSzPts val="1200"/>
              <a:buFont typeface="Lora"/>
              <a:buAutoNum type="alphaLcPeriod"/>
            </a:pPr>
            <a:r>
              <a:rPr lang="en" sz="1200">
                <a:solidFill>
                  <a:schemeClr val="dk2"/>
                </a:solidFill>
                <a:latin typeface="Lora"/>
                <a:ea typeface="Lora"/>
                <a:cs typeface="Lora"/>
                <a:sym typeface="Lora"/>
              </a:rPr>
              <a:t>What is the probability you will have to buy your friend a key? (Find P(0, -5).</a:t>
            </a:r>
            <a:endParaRPr sz="1200">
              <a:solidFill>
                <a:schemeClr val="dk2"/>
              </a:solidFill>
              <a:latin typeface="Lora"/>
              <a:ea typeface="Lora"/>
              <a:cs typeface="Lora"/>
              <a:sym typeface="Lora"/>
            </a:endParaRPr>
          </a:p>
          <a:p>
            <a:pPr indent="0" lvl="0" marL="457200" rtl="0" algn="l">
              <a:spcBef>
                <a:spcPts val="0"/>
              </a:spcBef>
              <a:spcAft>
                <a:spcPts val="0"/>
              </a:spcAft>
              <a:buNone/>
            </a:pPr>
            <a:r>
              <a:t/>
            </a:r>
            <a:endParaRPr sz="1200">
              <a:solidFill>
                <a:schemeClr val="dk2"/>
              </a:solidFill>
              <a:latin typeface="Lora"/>
              <a:ea typeface="Lora"/>
              <a:cs typeface="Lora"/>
              <a:sym typeface="Lora"/>
            </a:endParaRPr>
          </a:p>
          <a:p>
            <a:pPr indent="0" lvl="0" marL="457200" rtl="0" algn="l">
              <a:spcBef>
                <a:spcPts val="0"/>
              </a:spcBef>
              <a:spcAft>
                <a:spcPts val="0"/>
              </a:spcAft>
              <a:buNone/>
            </a:pPr>
            <a:r>
              <a:t/>
            </a:r>
            <a:endParaRPr sz="1200">
              <a:solidFill>
                <a:schemeClr val="dk2"/>
              </a:solidFill>
              <a:latin typeface="Lora"/>
              <a:ea typeface="Lora"/>
              <a:cs typeface="Lora"/>
              <a:sym typeface="Lora"/>
            </a:endParaRPr>
          </a:p>
          <a:p>
            <a:pPr indent="0" lvl="0" marL="0" rtl="0" algn="l">
              <a:spcBef>
                <a:spcPts val="0"/>
              </a:spcBef>
              <a:spcAft>
                <a:spcPts val="0"/>
              </a:spcAft>
              <a:buNone/>
            </a:pPr>
            <a:r>
              <a:t/>
            </a:r>
            <a:endParaRPr sz="1200">
              <a:solidFill>
                <a:schemeClr val="dk2"/>
              </a:solidFill>
              <a:latin typeface="Lora"/>
              <a:ea typeface="Lora"/>
              <a:cs typeface="Lora"/>
              <a:sym typeface="Lora"/>
            </a:endParaRPr>
          </a:p>
        </p:txBody>
      </p:sp>
      <p:graphicFrame>
        <p:nvGraphicFramePr>
          <p:cNvPr id="195" name="Google Shape;195;p28"/>
          <p:cNvGraphicFramePr/>
          <p:nvPr/>
        </p:nvGraphicFramePr>
        <p:xfrm>
          <a:off x="3575550" y="2864950"/>
          <a:ext cx="3000000" cy="3000000"/>
        </p:xfrm>
        <a:graphic>
          <a:graphicData uri="http://schemas.openxmlformats.org/drawingml/2006/table">
            <a:tbl>
              <a:tblPr>
                <a:noFill/>
                <a:tableStyleId>{BAA57873-9EDA-4FAC-B9F2-E445A6E4C4E6}</a:tableStyleId>
              </a:tblPr>
              <a:tblGrid>
                <a:gridCol w="550550"/>
                <a:gridCol w="550550"/>
                <a:gridCol w="550550"/>
                <a:gridCol w="550550"/>
                <a:gridCol w="550550"/>
              </a:tblGrid>
              <a:tr h="373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r>
              <a:tr h="3738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1/8</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738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1/8</a:t>
                      </a:r>
                      <a:endParaRPr/>
                    </a:p>
                  </a:txBody>
                  <a:tcPr marT="91425" marB="91425" marR="91425" marL="91425"/>
                </a:tc>
                <a:tc>
                  <a:txBody>
                    <a:bodyPr/>
                    <a:lstStyle/>
                    <a:p>
                      <a:pPr indent="0" lvl="0" marL="0" rtl="0" algn="l">
                        <a:spcBef>
                          <a:spcPts val="0"/>
                        </a:spcBef>
                        <a:spcAft>
                          <a:spcPts val="0"/>
                        </a:spcAft>
                        <a:buNone/>
                      </a:pPr>
                      <a:r>
                        <a:rPr lang="en"/>
                        <a:t>1/4</a:t>
                      </a:r>
                      <a:endParaRPr/>
                    </a:p>
                  </a:txBody>
                  <a:tcPr marT="91425" marB="91425" marR="91425" marL="91425"/>
                </a:tc>
                <a:tc>
                  <a:txBody>
                    <a:bodyPr/>
                    <a:lstStyle/>
                    <a:p>
                      <a:pPr indent="0" lvl="0" marL="0" rtl="0" algn="l">
                        <a:spcBef>
                          <a:spcPts val="0"/>
                        </a:spcBef>
                        <a:spcAft>
                          <a:spcPts val="0"/>
                        </a:spcAft>
                        <a:buNone/>
                      </a:pPr>
                      <a:r>
                        <a:rPr lang="en"/>
                        <a:t>1/8</a:t>
                      </a:r>
                      <a:endParaRPr/>
                    </a:p>
                  </a:txBody>
                  <a:tcPr marT="91425" marB="91425" marR="91425" marL="91425"/>
                </a:tc>
              </a:tr>
              <a:tr h="373800">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1/8</a:t>
                      </a:r>
                      <a:endParaRPr/>
                    </a:p>
                  </a:txBody>
                  <a:tcPr marT="91425" marB="91425" marR="91425" marL="91425"/>
                </a:tc>
                <a:tc>
                  <a:txBody>
                    <a:bodyPr/>
                    <a:lstStyle/>
                    <a:p>
                      <a:pPr indent="0" lvl="0" marL="0" rtl="0" algn="l">
                        <a:spcBef>
                          <a:spcPts val="0"/>
                        </a:spcBef>
                        <a:spcAft>
                          <a:spcPts val="0"/>
                        </a:spcAft>
                        <a:buNone/>
                      </a:pPr>
                      <a:r>
                        <a:rPr lang="en"/>
                        <a:t>1/8</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73800">
                <a:tc>
                  <a:txBody>
                    <a:bodyPr/>
                    <a:lstStyle/>
                    <a:p>
                      <a:pPr indent="0" lvl="0" marL="0" rtl="0" algn="l">
                        <a:spcBef>
                          <a:spcPts val="0"/>
                        </a:spcBef>
                        <a:spcAft>
                          <a:spcPts val="0"/>
                        </a:spcAft>
                        <a:buNone/>
                      </a:pPr>
                      <a:r>
                        <a:rPr lang="en"/>
                        <a:t>15</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1/8</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sp>
        <p:nvSpPr>
          <p:cNvPr id="196" name="Google Shape;196;p28"/>
          <p:cNvSpPr txBox="1"/>
          <p:nvPr/>
        </p:nvSpPr>
        <p:spPr>
          <a:xfrm>
            <a:off x="6560850" y="2648700"/>
            <a:ext cx="2315100" cy="22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Lora"/>
                <a:ea typeface="Lora"/>
                <a:cs typeface="Lora"/>
                <a:sym typeface="Lora"/>
              </a:rPr>
              <a:t>P(y1, y2) is given by the table drawn here.</a:t>
            </a:r>
            <a:endParaRPr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rPr lang="en" sz="1200">
                <a:solidFill>
                  <a:schemeClr val="dk2"/>
                </a:solidFill>
                <a:latin typeface="Lora"/>
                <a:ea typeface="Lora"/>
                <a:cs typeface="Lora"/>
                <a:sym typeface="Lora"/>
              </a:rPr>
              <a:t>Note: P(2, 5) has two possible events, YNY and YYN.</a:t>
            </a:r>
            <a:endParaRPr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t/>
            </a:r>
            <a:endParaRPr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rPr lang="en" sz="1200">
                <a:solidFill>
                  <a:schemeClr val="dk2"/>
                </a:solidFill>
                <a:latin typeface="Lora"/>
                <a:ea typeface="Lora"/>
                <a:cs typeface="Lora"/>
                <a:sym typeface="Lora"/>
              </a:rPr>
              <a:t>To calculate P(0, -5) we find any events that fit the criteria and take the union.</a:t>
            </a:r>
            <a:endParaRPr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rPr lang="en" sz="1200">
                <a:solidFill>
                  <a:schemeClr val="dk2"/>
                </a:solidFill>
                <a:latin typeface="Lora"/>
                <a:ea typeface="Lora"/>
                <a:cs typeface="Lora"/>
                <a:sym typeface="Lora"/>
              </a:rPr>
              <a:t>One possible event exists with a probability of </a:t>
            </a:r>
            <a:r>
              <a:rPr b="1" lang="en" sz="1200">
                <a:solidFill>
                  <a:schemeClr val="dk2"/>
                </a:solidFill>
                <a:latin typeface="Lora"/>
                <a:ea typeface="Lora"/>
                <a:cs typeface="Lora"/>
                <a:sym typeface="Lora"/>
              </a:rPr>
              <a:t>.125</a:t>
            </a:r>
            <a:r>
              <a:rPr lang="en" sz="1200">
                <a:solidFill>
                  <a:schemeClr val="dk2"/>
                </a:solidFill>
                <a:latin typeface="Lora"/>
                <a:ea typeface="Lora"/>
                <a:cs typeface="Lora"/>
                <a:sym typeface="Lora"/>
              </a:rPr>
              <a:t>.</a:t>
            </a:r>
            <a:endParaRPr sz="1200">
              <a:solidFill>
                <a:schemeClr val="dk2"/>
              </a:solidFill>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What is the Black Lion Chest?</a:t>
            </a:r>
            <a:endParaRPr/>
          </a:p>
        </p:txBody>
      </p:sp>
      <p:sp>
        <p:nvSpPr>
          <p:cNvPr id="62" name="Google Shape;62;p1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Font typeface="Lora"/>
              <a:buChar char="●"/>
            </a:pPr>
            <a:r>
              <a:rPr lang="en">
                <a:latin typeface="Lora"/>
                <a:ea typeface="Lora"/>
                <a:cs typeface="Lora"/>
                <a:sym typeface="Lora"/>
              </a:rPr>
              <a:t>Loot Boxes in Guild Wars 2</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Acquire through normal gameplay</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Must buy keys to open</a:t>
            </a:r>
            <a:endParaRPr>
              <a:latin typeface="Lora"/>
              <a:ea typeface="Lora"/>
              <a:cs typeface="Lora"/>
              <a:sym typeface="Lora"/>
            </a:endParaRPr>
          </a:p>
          <a:p>
            <a:pPr indent="-317500" lvl="1" marL="914400" rtl="0" algn="l">
              <a:spcBef>
                <a:spcPts val="0"/>
              </a:spcBef>
              <a:spcAft>
                <a:spcPts val="0"/>
              </a:spcAft>
              <a:buSzPts val="1400"/>
              <a:buFont typeface="Lora"/>
              <a:buChar char="○"/>
            </a:pPr>
            <a:r>
              <a:rPr lang="en">
                <a:latin typeface="Lora"/>
                <a:ea typeface="Lora"/>
                <a:cs typeface="Lora"/>
                <a:sym typeface="Lora"/>
              </a:rPr>
              <a:t>Keys cost Gems</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Contain </a:t>
            </a:r>
            <a:r>
              <a:rPr b="1" lang="en">
                <a:latin typeface="Lora"/>
                <a:ea typeface="Lora"/>
                <a:cs typeface="Lora"/>
                <a:sym typeface="Lora"/>
              </a:rPr>
              <a:t>Exclusive</a:t>
            </a:r>
            <a:r>
              <a:rPr lang="en">
                <a:latin typeface="Lora"/>
                <a:ea typeface="Lora"/>
                <a:cs typeface="Lora"/>
                <a:sym typeface="Lora"/>
              </a:rPr>
              <a:t> Weapon, Armor and Mount Skins not available through gameplay</a:t>
            </a:r>
            <a:endParaRPr>
              <a:latin typeface="Lora"/>
              <a:ea typeface="Lora"/>
              <a:cs typeface="Lora"/>
              <a:sym typeface="Lora"/>
            </a:endParaRPr>
          </a:p>
          <a:p>
            <a:pPr indent="0" lvl="0" marL="0" rtl="0" algn="l">
              <a:spcBef>
                <a:spcPts val="1200"/>
              </a:spcBef>
              <a:spcAft>
                <a:spcPts val="1200"/>
              </a:spcAft>
              <a:buNone/>
            </a:pPr>
            <a:r>
              <a:t/>
            </a:r>
            <a:endParaRPr>
              <a:latin typeface="Lora"/>
              <a:ea typeface="Lora"/>
              <a:cs typeface="Lora"/>
              <a:sym typeface="Lora"/>
            </a:endParaRPr>
          </a:p>
        </p:txBody>
      </p:sp>
      <p:pic>
        <p:nvPicPr>
          <p:cNvPr id="63" name="Google Shape;63;p14"/>
          <p:cNvPicPr preferRelativeResize="0"/>
          <p:nvPr/>
        </p:nvPicPr>
        <p:blipFill>
          <a:blip r:embed="rId3">
            <a:alphaModFix/>
          </a:blip>
          <a:stretch>
            <a:fillRect/>
          </a:stretch>
        </p:blipFill>
        <p:spPr>
          <a:xfrm>
            <a:off x="208975" y="2931525"/>
            <a:ext cx="4045200" cy="1785611"/>
          </a:xfrm>
          <a:prstGeom prst="rect">
            <a:avLst/>
          </a:prstGeom>
          <a:noFill/>
          <a:ln>
            <a:noFill/>
          </a:ln>
        </p:spPr>
      </p:pic>
      <p:sp>
        <p:nvSpPr>
          <p:cNvPr id="64" name="Google Shape;64;p14"/>
          <p:cNvSpPr txBox="1"/>
          <p:nvPr/>
        </p:nvSpPr>
        <p:spPr>
          <a:xfrm>
            <a:off x="208975" y="4794775"/>
            <a:ext cx="39957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dk2"/>
                </a:solidFill>
              </a:rPr>
              <a:t>The holiday “Wintersday” Banner Image from the Black Lion Outpost (2023).</a:t>
            </a:r>
            <a:endParaRPr sz="7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8" name="Shape 68"/>
        <p:cNvGrpSpPr/>
        <p:nvPr/>
      </p:nvGrpSpPr>
      <p:grpSpPr>
        <a:xfrm>
          <a:off x="0" y="0"/>
          <a:ext cx="0" cy="0"/>
          <a:chOff x="0" y="0"/>
          <a:chExt cx="0" cy="0"/>
        </a:xfrm>
      </p:grpSpPr>
      <p:sp>
        <p:nvSpPr>
          <p:cNvPr id="69" name="Google Shape;69;p15"/>
          <p:cNvSpPr txBox="1"/>
          <p:nvPr>
            <p:ph idx="4294967295" type="title"/>
          </p:nvPr>
        </p:nvSpPr>
        <p:spPr>
          <a:xfrm>
            <a:off x="431325" y="1181400"/>
            <a:ext cx="4045200" cy="1482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Gold, Gems, and Real Money Transfer</a:t>
            </a:r>
            <a:endParaRPr/>
          </a:p>
        </p:txBody>
      </p:sp>
      <p:pic>
        <p:nvPicPr>
          <p:cNvPr id="70" name="Google Shape;70;p15"/>
          <p:cNvPicPr preferRelativeResize="0"/>
          <p:nvPr/>
        </p:nvPicPr>
        <p:blipFill>
          <a:blip r:embed="rId3">
            <a:alphaModFix/>
          </a:blip>
          <a:stretch>
            <a:fillRect/>
          </a:stretch>
        </p:blipFill>
        <p:spPr>
          <a:xfrm>
            <a:off x="5222113" y="4038175"/>
            <a:ext cx="3271773" cy="928375"/>
          </a:xfrm>
          <a:prstGeom prst="rect">
            <a:avLst/>
          </a:prstGeom>
          <a:noFill/>
          <a:ln>
            <a:noFill/>
          </a:ln>
        </p:spPr>
      </p:pic>
      <p:pic>
        <p:nvPicPr>
          <p:cNvPr id="71" name="Google Shape;71;p15"/>
          <p:cNvPicPr preferRelativeResize="0"/>
          <p:nvPr/>
        </p:nvPicPr>
        <p:blipFill>
          <a:blip r:embed="rId4">
            <a:alphaModFix/>
          </a:blip>
          <a:stretch>
            <a:fillRect/>
          </a:stretch>
        </p:blipFill>
        <p:spPr>
          <a:xfrm>
            <a:off x="4847324" y="651691"/>
            <a:ext cx="3879600" cy="3081033"/>
          </a:xfrm>
          <a:prstGeom prst="rect">
            <a:avLst/>
          </a:prstGeom>
          <a:noFill/>
          <a:ln>
            <a:noFill/>
          </a:ln>
        </p:spPr>
      </p:pic>
      <p:pic>
        <p:nvPicPr>
          <p:cNvPr id="72" name="Google Shape;72;p15"/>
          <p:cNvPicPr preferRelativeResize="0"/>
          <p:nvPr/>
        </p:nvPicPr>
        <p:blipFill>
          <a:blip r:embed="rId5">
            <a:alphaModFix/>
          </a:blip>
          <a:stretch>
            <a:fillRect/>
          </a:stretch>
        </p:blipFill>
        <p:spPr>
          <a:xfrm>
            <a:off x="163000" y="2715474"/>
            <a:ext cx="4462051" cy="2107200"/>
          </a:xfrm>
          <a:prstGeom prst="rect">
            <a:avLst/>
          </a:prstGeom>
          <a:noFill/>
          <a:ln>
            <a:noFill/>
          </a:ln>
        </p:spPr>
      </p:pic>
      <p:sp>
        <p:nvSpPr>
          <p:cNvPr id="73" name="Google Shape;73;p15"/>
          <p:cNvSpPr txBox="1"/>
          <p:nvPr/>
        </p:nvSpPr>
        <p:spPr>
          <a:xfrm>
            <a:off x="240375" y="4874450"/>
            <a:ext cx="4427100" cy="2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dk2"/>
                </a:solidFill>
              </a:rPr>
              <a:t>The Gold-to-Gems exchange menu.</a:t>
            </a:r>
            <a:endParaRPr sz="700">
              <a:solidFill>
                <a:schemeClr val="dk2"/>
              </a:solidFill>
            </a:endParaRPr>
          </a:p>
        </p:txBody>
      </p:sp>
      <p:sp>
        <p:nvSpPr>
          <p:cNvPr id="74" name="Google Shape;74;p15"/>
          <p:cNvSpPr txBox="1"/>
          <p:nvPr/>
        </p:nvSpPr>
        <p:spPr>
          <a:xfrm>
            <a:off x="4806975" y="309900"/>
            <a:ext cx="3960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2"/>
                </a:solidFill>
              </a:rPr>
              <a:t>Buying Gems with real money.</a:t>
            </a:r>
            <a:endParaRPr sz="700">
              <a:solidFill>
                <a:schemeClr val="dk2"/>
              </a:solidFill>
            </a:endParaRPr>
          </a:p>
        </p:txBody>
      </p:sp>
      <p:sp>
        <p:nvSpPr>
          <p:cNvPr id="75" name="Google Shape;75;p15"/>
          <p:cNvSpPr txBox="1"/>
          <p:nvPr/>
        </p:nvSpPr>
        <p:spPr>
          <a:xfrm>
            <a:off x="5005200" y="3732725"/>
            <a:ext cx="37056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2"/>
                </a:solidFill>
              </a:rPr>
              <a:t>Cost of bundles of keys.</a:t>
            </a:r>
            <a:endParaRPr sz="7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1116275" y="2530475"/>
            <a:ext cx="2739636" cy="2613025"/>
          </a:xfrm>
          <a:prstGeom prst="rect">
            <a:avLst/>
          </a:prstGeom>
          <a:noFill/>
          <a:ln>
            <a:noFill/>
          </a:ln>
        </p:spPr>
      </p:pic>
      <p:sp>
        <p:nvSpPr>
          <p:cNvPr id="81" name="Google Shape;81;p1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Sample Cost</a:t>
            </a:r>
            <a:endParaRPr/>
          </a:p>
          <a:p>
            <a:pPr indent="0" lvl="0" marL="0" rtl="0" algn="ctr">
              <a:spcBef>
                <a:spcPts val="0"/>
              </a:spcBef>
              <a:spcAft>
                <a:spcPts val="0"/>
              </a:spcAft>
              <a:buNone/>
            </a:pPr>
            <a:r>
              <a:rPr lang="en"/>
              <a:t>n</a:t>
            </a:r>
            <a:r>
              <a:rPr lang="en"/>
              <a:t> = 33415 </a:t>
            </a:r>
            <a:endParaRPr/>
          </a:p>
        </p:txBody>
      </p:sp>
      <p:sp>
        <p:nvSpPr>
          <p:cNvPr id="82" name="Google Shape;82;p1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Font typeface="Lora"/>
              <a:buChar char="●"/>
            </a:pPr>
            <a:r>
              <a:rPr lang="en">
                <a:latin typeface="Lora"/>
                <a:ea typeface="Lora"/>
                <a:cs typeface="Lora"/>
                <a:sym typeface="Lora"/>
              </a:rPr>
              <a:t>33415 Chests / 25-Pack Keys = 1337 Key Packs (Nice)</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1337 * 2100 Gems per Pack = 2,807,700 Gems</a:t>
            </a:r>
            <a:endParaRPr>
              <a:latin typeface="Lora"/>
              <a:ea typeface="Lora"/>
              <a:cs typeface="Lora"/>
              <a:sym typeface="Lora"/>
            </a:endParaRPr>
          </a:p>
          <a:p>
            <a:pPr indent="-342900" lvl="0" marL="457200" rtl="0" algn="l">
              <a:spcBef>
                <a:spcPts val="0"/>
              </a:spcBef>
              <a:spcAft>
                <a:spcPts val="0"/>
              </a:spcAft>
              <a:buSzPts val="1800"/>
              <a:buFont typeface="Lora"/>
              <a:buChar char="●"/>
            </a:pPr>
            <a:r>
              <a:rPr lang="en">
                <a:latin typeface="Lora"/>
                <a:ea typeface="Lora"/>
                <a:cs typeface="Lora"/>
                <a:sym typeface="Lora"/>
              </a:rPr>
              <a:t>2807700 / 8000 = 350.9625</a:t>
            </a:r>
            <a:endParaRPr>
              <a:latin typeface="Lora"/>
              <a:ea typeface="Lora"/>
              <a:cs typeface="Lora"/>
              <a:sym typeface="Lora"/>
            </a:endParaRPr>
          </a:p>
          <a:p>
            <a:pPr indent="-317500" lvl="1" marL="914400" rtl="0" algn="l">
              <a:spcBef>
                <a:spcPts val="0"/>
              </a:spcBef>
              <a:spcAft>
                <a:spcPts val="0"/>
              </a:spcAft>
              <a:buSzPts val="1400"/>
              <a:buFont typeface="Lora"/>
              <a:buChar char="○"/>
            </a:pPr>
            <a:r>
              <a:rPr lang="en">
                <a:latin typeface="Lora"/>
                <a:ea typeface="Lora"/>
                <a:cs typeface="Lora"/>
                <a:sym typeface="Lora"/>
              </a:rPr>
              <a:t>8000 Pack is the largest bundle of Gems available</a:t>
            </a:r>
            <a:endParaRPr>
              <a:latin typeface="Lora"/>
              <a:ea typeface="Lora"/>
              <a:cs typeface="Lora"/>
              <a:sym typeface="Lora"/>
            </a:endParaRPr>
          </a:p>
          <a:p>
            <a:pPr indent="-317500" lvl="1" marL="914400" rtl="0" algn="l">
              <a:spcBef>
                <a:spcPts val="0"/>
              </a:spcBef>
              <a:spcAft>
                <a:spcPts val="0"/>
              </a:spcAft>
              <a:buSzPts val="1400"/>
              <a:buFont typeface="Lora"/>
              <a:buChar char="○"/>
            </a:pPr>
            <a:r>
              <a:rPr lang="en">
                <a:latin typeface="Lora"/>
                <a:ea typeface="Lora"/>
                <a:cs typeface="Lora"/>
                <a:sym typeface="Lora"/>
              </a:rPr>
              <a:t>No discounts on bundles</a:t>
            </a:r>
            <a:endParaRPr>
              <a:latin typeface="Lora"/>
              <a:ea typeface="Lora"/>
              <a:cs typeface="Lora"/>
              <a:sym typeface="Lora"/>
            </a:endParaRPr>
          </a:p>
          <a:p>
            <a:pPr indent="-342900" lvl="0" marL="457200" rtl="0" algn="l">
              <a:spcBef>
                <a:spcPts val="0"/>
              </a:spcBef>
              <a:spcAft>
                <a:spcPts val="0"/>
              </a:spcAft>
              <a:buSzPts val="1800"/>
              <a:buChar char="●"/>
            </a:pPr>
            <a:r>
              <a:rPr lang="en">
                <a:latin typeface="Lora"/>
                <a:ea typeface="Lora"/>
                <a:cs typeface="Lora"/>
                <a:sym typeface="Lora"/>
              </a:rPr>
              <a:t>350.9625 * $100 = 35096.25 + 35096.25 * .06 = </a:t>
            </a:r>
            <a:r>
              <a:rPr b="1" lang="en">
                <a:solidFill>
                  <a:srgbClr val="FF0000"/>
                </a:solidFill>
                <a:latin typeface="Lora"/>
                <a:ea typeface="Lora"/>
                <a:cs typeface="Lora"/>
                <a:sym typeface="Lora"/>
              </a:rPr>
              <a:t>$37,202.025</a:t>
            </a:r>
            <a:endParaRPr b="1">
              <a:solidFill>
                <a:srgbClr val="FF0000"/>
              </a:solidFill>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idx="1" type="body"/>
          </p:nvPr>
        </p:nvSpPr>
        <p:spPr>
          <a:xfrm>
            <a:off x="311700" y="1389600"/>
            <a:ext cx="2959200" cy="3179400"/>
          </a:xfrm>
          <a:prstGeom prst="rect">
            <a:avLst/>
          </a:prstGeom>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0"/>
              </a:spcAft>
              <a:buNone/>
            </a:pPr>
            <a:r>
              <a:rPr lang="en">
                <a:solidFill>
                  <a:schemeClr val="dk1"/>
                </a:solidFill>
                <a:latin typeface="Lora"/>
                <a:ea typeface="Lora"/>
                <a:cs typeface="Lora"/>
                <a:sym typeface="Lora"/>
              </a:rPr>
              <a:t>Universal Set contains all possible items</a:t>
            </a:r>
            <a:endParaRPr>
              <a:solidFill>
                <a:schemeClr val="dk1"/>
              </a:solidFill>
              <a:latin typeface="Lora"/>
              <a:ea typeface="Lora"/>
              <a:cs typeface="Lora"/>
              <a:sym typeface="Lora"/>
            </a:endParaRPr>
          </a:p>
          <a:p>
            <a:pPr indent="0" lvl="0" marL="0" rtl="0" algn="l">
              <a:lnSpc>
                <a:spcPct val="115000"/>
              </a:lnSpc>
              <a:spcBef>
                <a:spcPts val="1200"/>
              </a:spcBef>
              <a:spcAft>
                <a:spcPts val="0"/>
              </a:spcAft>
              <a:buNone/>
            </a:pPr>
            <a:r>
              <a:rPr lang="en">
                <a:solidFill>
                  <a:schemeClr val="dk1"/>
                </a:solidFill>
                <a:latin typeface="Lora"/>
                <a:ea typeface="Lora"/>
                <a:cs typeface="Lora"/>
                <a:sym typeface="Lora"/>
              </a:rPr>
              <a:t>5 subsets of the universal set:</a:t>
            </a:r>
            <a:endParaRPr>
              <a:solidFill>
                <a:schemeClr val="dk1"/>
              </a:solidFill>
              <a:latin typeface="Lora"/>
              <a:ea typeface="Lora"/>
              <a:cs typeface="Lora"/>
              <a:sym typeface="Lora"/>
            </a:endParaRPr>
          </a:p>
          <a:p>
            <a:pPr indent="0" lvl="0" marL="457200" rtl="0" algn="l">
              <a:lnSpc>
                <a:spcPct val="115000"/>
              </a:lnSpc>
              <a:spcBef>
                <a:spcPts val="1200"/>
              </a:spcBef>
              <a:spcAft>
                <a:spcPts val="0"/>
              </a:spcAft>
              <a:buNone/>
            </a:pPr>
            <a:r>
              <a:rPr lang="en">
                <a:solidFill>
                  <a:schemeClr val="dk1"/>
                </a:solidFill>
                <a:latin typeface="Lora"/>
                <a:ea typeface="Lora"/>
                <a:cs typeface="Lora"/>
                <a:sym typeface="Lora"/>
              </a:rPr>
              <a:t>Slot 1: Guaranteed Statue</a:t>
            </a:r>
            <a:endParaRPr>
              <a:solidFill>
                <a:schemeClr val="dk1"/>
              </a:solidFill>
              <a:latin typeface="Lora"/>
              <a:ea typeface="Lora"/>
              <a:cs typeface="Lora"/>
              <a:sym typeface="Lora"/>
            </a:endParaRPr>
          </a:p>
          <a:p>
            <a:pPr indent="0" lvl="0" marL="457200" rtl="0" algn="l">
              <a:lnSpc>
                <a:spcPct val="115000"/>
              </a:lnSpc>
              <a:spcBef>
                <a:spcPts val="1200"/>
              </a:spcBef>
              <a:spcAft>
                <a:spcPts val="0"/>
              </a:spcAft>
              <a:buNone/>
            </a:pPr>
            <a:r>
              <a:rPr lang="en">
                <a:solidFill>
                  <a:schemeClr val="dk1"/>
                </a:solidFill>
                <a:latin typeface="Lora"/>
                <a:ea typeface="Lora"/>
                <a:cs typeface="Lora"/>
                <a:sym typeface="Lora"/>
              </a:rPr>
              <a:t>Slot 2: Guaranteed seasonal bag</a:t>
            </a:r>
            <a:endParaRPr>
              <a:solidFill>
                <a:schemeClr val="dk1"/>
              </a:solidFill>
              <a:latin typeface="Lora"/>
              <a:ea typeface="Lora"/>
              <a:cs typeface="Lora"/>
              <a:sym typeface="Lora"/>
            </a:endParaRPr>
          </a:p>
          <a:p>
            <a:pPr indent="0" lvl="0" marL="457200" rtl="0" algn="l">
              <a:lnSpc>
                <a:spcPct val="115000"/>
              </a:lnSpc>
              <a:spcBef>
                <a:spcPts val="1200"/>
              </a:spcBef>
              <a:spcAft>
                <a:spcPts val="0"/>
              </a:spcAft>
              <a:buNone/>
            </a:pPr>
            <a:r>
              <a:rPr lang="en">
                <a:solidFill>
                  <a:schemeClr val="dk1"/>
                </a:solidFill>
                <a:latin typeface="Lora"/>
                <a:ea typeface="Lora"/>
                <a:cs typeface="Lora"/>
                <a:sym typeface="Lora"/>
              </a:rPr>
              <a:t>Slot 3: Guaranteed Common Items 1</a:t>
            </a:r>
            <a:endParaRPr>
              <a:solidFill>
                <a:schemeClr val="dk1"/>
              </a:solidFill>
              <a:latin typeface="Lora"/>
              <a:ea typeface="Lora"/>
              <a:cs typeface="Lora"/>
              <a:sym typeface="Lora"/>
            </a:endParaRPr>
          </a:p>
          <a:p>
            <a:pPr indent="0" lvl="0" marL="457200" rtl="0" algn="l">
              <a:lnSpc>
                <a:spcPct val="115000"/>
              </a:lnSpc>
              <a:spcBef>
                <a:spcPts val="1200"/>
              </a:spcBef>
              <a:spcAft>
                <a:spcPts val="0"/>
              </a:spcAft>
              <a:buNone/>
            </a:pPr>
            <a:r>
              <a:rPr lang="en">
                <a:solidFill>
                  <a:schemeClr val="dk1"/>
                </a:solidFill>
                <a:latin typeface="Lora"/>
                <a:ea typeface="Lora"/>
                <a:cs typeface="Lora"/>
                <a:sym typeface="Lora"/>
              </a:rPr>
              <a:t>Slot 4: Guaranteed Common Items 2</a:t>
            </a:r>
            <a:endParaRPr>
              <a:solidFill>
                <a:schemeClr val="dk1"/>
              </a:solidFill>
              <a:latin typeface="Lora"/>
              <a:ea typeface="Lora"/>
              <a:cs typeface="Lora"/>
              <a:sym typeface="Lora"/>
            </a:endParaRPr>
          </a:p>
          <a:p>
            <a:pPr indent="0" lvl="0" marL="457200" rtl="0" algn="l">
              <a:lnSpc>
                <a:spcPct val="115000"/>
              </a:lnSpc>
              <a:spcBef>
                <a:spcPts val="1200"/>
              </a:spcBef>
              <a:spcAft>
                <a:spcPts val="0"/>
              </a:spcAft>
              <a:buNone/>
            </a:pPr>
            <a:r>
              <a:rPr lang="en">
                <a:solidFill>
                  <a:schemeClr val="dk1"/>
                </a:solidFill>
                <a:latin typeface="Lora"/>
                <a:ea typeface="Lora"/>
                <a:cs typeface="Lora"/>
                <a:sym typeface="Lora"/>
              </a:rPr>
              <a:t>Slot 5: Chance of Uncommon or Better Item</a:t>
            </a:r>
            <a:endParaRPr>
              <a:solidFill>
                <a:schemeClr val="dk1"/>
              </a:solidFill>
              <a:latin typeface="Lora"/>
              <a:ea typeface="Lora"/>
              <a:cs typeface="Lora"/>
              <a:sym typeface="Lora"/>
            </a:endParaRPr>
          </a:p>
          <a:p>
            <a:pPr indent="0" lvl="0" marL="914400" rtl="0" algn="l">
              <a:lnSpc>
                <a:spcPct val="115000"/>
              </a:lnSpc>
              <a:spcBef>
                <a:spcPts val="1200"/>
              </a:spcBef>
              <a:spcAft>
                <a:spcPts val="1200"/>
              </a:spcAft>
              <a:buNone/>
            </a:pPr>
            <a:r>
              <a:rPr lang="en">
                <a:solidFill>
                  <a:schemeClr val="dk1"/>
                </a:solidFill>
                <a:latin typeface="Lora"/>
                <a:ea typeface="Lora"/>
                <a:cs typeface="Lora"/>
                <a:sym typeface="Lora"/>
              </a:rPr>
              <a:t>4 Subsets: Exclusive Items, Uncommon Items, Rare Items, Super Rare Items</a:t>
            </a:r>
            <a:endParaRPr>
              <a:solidFill>
                <a:schemeClr val="dk1"/>
              </a:solidFill>
              <a:latin typeface="Lora"/>
              <a:ea typeface="Lora"/>
              <a:cs typeface="Lora"/>
              <a:sym typeface="Lora"/>
            </a:endParaRPr>
          </a:p>
        </p:txBody>
      </p:sp>
      <p:sp>
        <p:nvSpPr>
          <p:cNvPr id="88" name="Google Shape;88;p1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What’s in it? </a:t>
            </a:r>
            <a:endParaRPr/>
          </a:p>
          <a:p>
            <a:pPr indent="0" lvl="0" marL="0" rtl="0" algn="l">
              <a:spcBef>
                <a:spcPts val="0"/>
              </a:spcBef>
              <a:spcAft>
                <a:spcPts val="0"/>
              </a:spcAft>
              <a:buNone/>
            </a:pPr>
            <a:r>
              <a:rPr lang="en"/>
              <a:t>Set Theory (2.3)</a:t>
            </a:r>
            <a:endParaRPr/>
          </a:p>
        </p:txBody>
      </p:sp>
      <p:pic>
        <p:nvPicPr>
          <p:cNvPr id="89" name="Google Shape;89;p17"/>
          <p:cNvPicPr preferRelativeResize="0"/>
          <p:nvPr/>
        </p:nvPicPr>
        <p:blipFill rotWithShape="1">
          <a:blip r:embed="rId3">
            <a:alphaModFix/>
          </a:blip>
          <a:srcRect b="26013" l="725" r="42604" t="0"/>
          <a:stretch/>
        </p:blipFill>
        <p:spPr>
          <a:xfrm>
            <a:off x="3514750" y="387600"/>
            <a:ext cx="5353474" cy="4368300"/>
          </a:xfrm>
          <a:prstGeom prst="rect">
            <a:avLst/>
          </a:prstGeom>
          <a:noFill/>
          <a:ln>
            <a:noFill/>
          </a:ln>
        </p:spPr>
      </p:pic>
      <p:pic>
        <p:nvPicPr>
          <p:cNvPr id="90" name="Google Shape;90;p17"/>
          <p:cNvPicPr preferRelativeResize="0"/>
          <p:nvPr/>
        </p:nvPicPr>
        <p:blipFill>
          <a:blip r:embed="rId4">
            <a:alphaModFix/>
          </a:blip>
          <a:stretch>
            <a:fillRect/>
          </a:stretch>
        </p:blipFill>
        <p:spPr>
          <a:xfrm>
            <a:off x="6540600" y="935675"/>
            <a:ext cx="1974000" cy="168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96800" y="49400"/>
            <a:ext cx="8856251" cy="5044700"/>
          </a:xfrm>
          <a:prstGeom prst="rect">
            <a:avLst/>
          </a:prstGeom>
          <a:noFill/>
          <a:ln>
            <a:noFill/>
          </a:ln>
        </p:spPr>
      </p:pic>
      <p:sp>
        <p:nvSpPr>
          <p:cNvPr id="96" name="Google Shape;96;p18"/>
          <p:cNvSpPr txBox="1"/>
          <p:nvPr>
            <p:ph type="title"/>
          </p:nvPr>
        </p:nvSpPr>
        <p:spPr>
          <a:xfrm>
            <a:off x="4950900" y="145425"/>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Simple Probabilities (2.4 / 2.5 / 2.6) </a:t>
            </a:r>
            <a:endParaRPr>
              <a:solidFill>
                <a:schemeClr val="lt1"/>
              </a:solidFill>
            </a:endParaRPr>
          </a:p>
        </p:txBody>
      </p:sp>
      <p:sp>
        <p:nvSpPr>
          <p:cNvPr id="97" name="Google Shape;97;p18"/>
          <p:cNvSpPr txBox="1"/>
          <p:nvPr/>
        </p:nvSpPr>
        <p:spPr>
          <a:xfrm>
            <a:off x="891050" y="3712750"/>
            <a:ext cx="827400" cy="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8" name="Google Shape;98;p18"/>
          <p:cNvSpPr txBox="1"/>
          <p:nvPr/>
        </p:nvSpPr>
        <p:spPr>
          <a:xfrm>
            <a:off x="5042275" y="905200"/>
            <a:ext cx="3592500" cy="29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ora"/>
                <a:ea typeface="Lora"/>
                <a:cs typeface="Lora"/>
                <a:sym typeface="Lora"/>
              </a:rPr>
              <a:t>Slot 1 and 2 each have one fixed event.</a:t>
            </a:r>
            <a:endParaRPr sz="1000">
              <a:solidFill>
                <a:schemeClr val="lt1"/>
              </a:solidFill>
              <a:latin typeface="Lora"/>
              <a:ea typeface="Lora"/>
              <a:cs typeface="Lora"/>
              <a:sym typeface="Lora"/>
            </a:endParaRPr>
          </a:p>
          <a:p>
            <a:pPr indent="0" lvl="0" marL="0" rtl="0" algn="l">
              <a:spcBef>
                <a:spcPts val="0"/>
              </a:spcBef>
              <a:spcAft>
                <a:spcPts val="0"/>
              </a:spcAft>
              <a:buNone/>
            </a:pPr>
            <a:r>
              <a:t/>
            </a:r>
            <a:endParaRPr sz="1000">
              <a:solidFill>
                <a:schemeClr val="lt1"/>
              </a:solidFill>
              <a:latin typeface="Lora"/>
              <a:ea typeface="Lora"/>
              <a:cs typeface="Lora"/>
              <a:sym typeface="Lora"/>
            </a:endParaRPr>
          </a:p>
          <a:p>
            <a:pPr indent="0" lvl="0" marL="0" rtl="0" algn="l">
              <a:spcBef>
                <a:spcPts val="0"/>
              </a:spcBef>
              <a:spcAft>
                <a:spcPts val="0"/>
              </a:spcAft>
              <a:buNone/>
            </a:pPr>
            <a:r>
              <a:rPr lang="en" sz="1000">
                <a:solidFill>
                  <a:schemeClr val="lt1"/>
                </a:solidFill>
                <a:latin typeface="Lora"/>
                <a:ea typeface="Lora"/>
                <a:cs typeface="Lora"/>
                <a:sym typeface="Lora"/>
              </a:rPr>
              <a:t>Slot 3 has 7 possible events.</a:t>
            </a:r>
            <a:endParaRPr sz="1000">
              <a:solidFill>
                <a:schemeClr val="lt1"/>
              </a:solidFill>
              <a:latin typeface="Lora"/>
              <a:ea typeface="Lora"/>
              <a:cs typeface="Lora"/>
              <a:sym typeface="Lora"/>
            </a:endParaRPr>
          </a:p>
          <a:p>
            <a:pPr indent="0" lvl="0" marL="0" rtl="0" algn="l">
              <a:spcBef>
                <a:spcPts val="0"/>
              </a:spcBef>
              <a:spcAft>
                <a:spcPts val="0"/>
              </a:spcAft>
              <a:buNone/>
            </a:pPr>
            <a:r>
              <a:t/>
            </a:r>
            <a:endParaRPr sz="1000">
              <a:solidFill>
                <a:schemeClr val="lt1"/>
              </a:solidFill>
              <a:latin typeface="Lora"/>
              <a:ea typeface="Lora"/>
              <a:cs typeface="Lora"/>
              <a:sym typeface="Lora"/>
            </a:endParaRPr>
          </a:p>
          <a:p>
            <a:pPr indent="0" lvl="0" marL="0" rtl="0" algn="l">
              <a:spcBef>
                <a:spcPts val="0"/>
              </a:spcBef>
              <a:spcAft>
                <a:spcPts val="0"/>
              </a:spcAft>
              <a:buNone/>
            </a:pPr>
            <a:r>
              <a:rPr lang="en" sz="1000">
                <a:solidFill>
                  <a:schemeClr val="lt1"/>
                </a:solidFill>
                <a:latin typeface="Lora"/>
                <a:ea typeface="Lora"/>
                <a:cs typeface="Lora"/>
                <a:sym typeface="Lora"/>
              </a:rPr>
              <a:t>Slot 4 has 11 possible events.</a:t>
            </a:r>
            <a:endParaRPr sz="1000">
              <a:solidFill>
                <a:schemeClr val="lt1"/>
              </a:solidFill>
              <a:latin typeface="Lora"/>
              <a:ea typeface="Lora"/>
              <a:cs typeface="Lora"/>
              <a:sym typeface="Lora"/>
            </a:endParaRPr>
          </a:p>
          <a:p>
            <a:pPr indent="0" lvl="0" marL="0" rtl="0" algn="l">
              <a:spcBef>
                <a:spcPts val="0"/>
              </a:spcBef>
              <a:spcAft>
                <a:spcPts val="0"/>
              </a:spcAft>
              <a:buNone/>
            </a:pPr>
            <a:r>
              <a:t/>
            </a:r>
            <a:endParaRPr sz="1000">
              <a:solidFill>
                <a:schemeClr val="lt1"/>
              </a:solidFill>
              <a:latin typeface="Lora"/>
              <a:ea typeface="Lora"/>
              <a:cs typeface="Lora"/>
              <a:sym typeface="Lora"/>
            </a:endParaRPr>
          </a:p>
          <a:p>
            <a:pPr indent="0" lvl="0" marL="0" rtl="0" algn="l">
              <a:spcBef>
                <a:spcPts val="0"/>
              </a:spcBef>
              <a:spcAft>
                <a:spcPts val="0"/>
              </a:spcAft>
              <a:buNone/>
            </a:pPr>
            <a:r>
              <a:rPr lang="en" sz="1000">
                <a:solidFill>
                  <a:schemeClr val="lt1"/>
                </a:solidFill>
                <a:latin typeface="Lora"/>
                <a:ea typeface="Lora"/>
                <a:cs typeface="Lora"/>
                <a:sym typeface="Lora"/>
              </a:rPr>
              <a:t>77 sample points exist for (S3, S4).</a:t>
            </a:r>
            <a:endParaRPr sz="1000">
              <a:solidFill>
                <a:schemeClr val="lt1"/>
              </a:solidFill>
              <a:latin typeface="Lora"/>
              <a:ea typeface="Lora"/>
              <a:cs typeface="Lora"/>
              <a:sym typeface="Lora"/>
            </a:endParaRPr>
          </a:p>
          <a:p>
            <a:pPr indent="0" lvl="0" marL="0" rtl="0" algn="l">
              <a:spcBef>
                <a:spcPts val="0"/>
              </a:spcBef>
              <a:spcAft>
                <a:spcPts val="0"/>
              </a:spcAft>
              <a:buNone/>
            </a:pPr>
            <a:r>
              <a:t/>
            </a:r>
            <a:endParaRPr sz="1000">
              <a:solidFill>
                <a:schemeClr val="lt1"/>
              </a:solidFill>
              <a:latin typeface="Lora"/>
              <a:ea typeface="Lora"/>
              <a:cs typeface="Lora"/>
              <a:sym typeface="Lora"/>
            </a:endParaRPr>
          </a:p>
          <a:p>
            <a:pPr indent="0" lvl="0" marL="0" rtl="0" algn="l">
              <a:spcBef>
                <a:spcPts val="0"/>
              </a:spcBef>
              <a:spcAft>
                <a:spcPts val="0"/>
              </a:spcAft>
              <a:buNone/>
            </a:pPr>
            <a:r>
              <a:rPr lang="en" sz="1000">
                <a:solidFill>
                  <a:schemeClr val="lt1"/>
                </a:solidFill>
                <a:latin typeface="Lora"/>
                <a:ea typeface="Lora"/>
                <a:cs typeface="Lora"/>
                <a:sym typeface="Lora"/>
              </a:rPr>
              <a:t>Slot 5’s events are dependent. Its probability of observation is given by:</a:t>
            </a:r>
            <a:endParaRPr sz="1000">
              <a:solidFill>
                <a:schemeClr val="lt1"/>
              </a:solidFill>
              <a:latin typeface="Lora"/>
              <a:ea typeface="Lora"/>
              <a:cs typeface="Lora"/>
              <a:sym typeface="Lora"/>
            </a:endParaRPr>
          </a:p>
          <a:p>
            <a:pPr indent="-292100" lvl="0" marL="457200" rtl="0" algn="l">
              <a:spcBef>
                <a:spcPts val="0"/>
              </a:spcBef>
              <a:spcAft>
                <a:spcPts val="0"/>
              </a:spcAft>
              <a:buClr>
                <a:schemeClr val="lt1"/>
              </a:buClr>
              <a:buSzPts val="1000"/>
              <a:buFont typeface="Lora"/>
              <a:buChar char="●"/>
            </a:pPr>
            <a:r>
              <a:rPr lang="en" sz="1000">
                <a:solidFill>
                  <a:schemeClr val="lt1"/>
                </a:solidFill>
                <a:latin typeface="Lora"/>
                <a:ea typeface="Lora"/>
                <a:cs typeface="Lora"/>
                <a:sym typeface="Lora"/>
              </a:rPr>
              <a:t>Observed Successes = 3325 / 33415 = .0995</a:t>
            </a:r>
            <a:endParaRPr sz="1000">
              <a:solidFill>
                <a:schemeClr val="lt1"/>
              </a:solidFill>
              <a:latin typeface="Lora"/>
              <a:ea typeface="Lora"/>
              <a:cs typeface="Lora"/>
              <a:sym typeface="Lora"/>
            </a:endParaRPr>
          </a:p>
          <a:p>
            <a:pPr indent="0" lvl="0" marL="0" rtl="0" algn="l">
              <a:spcBef>
                <a:spcPts val="0"/>
              </a:spcBef>
              <a:spcAft>
                <a:spcPts val="0"/>
              </a:spcAft>
              <a:buNone/>
            </a:pPr>
            <a:r>
              <a:t/>
            </a:r>
            <a:endParaRPr sz="1000">
              <a:solidFill>
                <a:schemeClr val="lt1"/>
              </a:solidFill>
              <a:latin typeface="Lora"/>
              <a:ea typeface="Lora"/>
              <a:cs typeface="Lora"/>
              <a:sym typeface="Lora"/>
            </a:endParaRPr>
          </a:p>
          <a:p>
            <a:pPr indent="0" lvl="0" marL="0" rtl="0" algn="l">
              <a:spcBef>
                <a:spcPts val="0"/>
              </a:spcBef>
              <a:spcAft>
                <a:spcPts val="0"/>
              </a:spcAft>
              <a:buNone/>
            </a:pPr>
            <a:r>
              <a:rPr lang="en" sz="1000">
                <a:solidFill>
                  <a:schemeClr val="lt1"/>
                </a:solidFill>
                <a:latin typeface="Lora"/>
                <a:ea typeface="Lora"/>
                <a:cs typeface="Lora"/>
                <a:sym typeface="Lora"/>
              </a:rPr>
              <a:t>4,543 sample points exist for (S3, S4, S5).</a:t>
            </a:r>
            <a:endParaRPr sz="1000">
              <a:solidFill>
                <a:schemeClr val="lt1"/>
              </a:solidFill>
              <a:latin typeface="Lora"/>
              <a:ea typeface="Lora"/>
              <a:cs typeface="Lora"/>
              <a:sym typeface="Lora"/>
            </a:endParaRPr>
          </a:p>
          <a:p>
            <a:pPr indent="-292100" lvl="0" marL="457200" rtl="0" algn="l">
              <a:spcBef>
                <a:spcPts val="0"/>
              </a:spcBef>
              <a:spcAft>
                <a:spcPts val="0"/>
              </a:spcAft>
              <a:buClr>
                <a:schemeClr val="lt1"/>
              </a:buClr>
              <a:buSzPts val="1000"/>
              <a:buFont typeface="Lora"/>
              <a:buChar char="●"/>
            </a:pPr>
            <a:r>
              <a:rPr lang="en" sz="1000">
                <a:solidFill>
                  <a:schemeClr val="lt1"/>
                </a:solidFill>
                <a:latin typeface="Lora"/>
                <a:ea typeface="Lora"/>
                <a:cs typeface="Lora"/>
                <a:sym typeface="Lora"/>
              </a:rPr>
              <a:t>77 * 6 Exclusives + </a:t>
            </a:r>
            <a:endParaRPr sz="1000">
              <a:solidFill>
                <a:schemeClr val="lt1"/>
              </a:solidFill>
              <a:latin typeface="Lora"/>
              <a:ea typeface="Lora"/>
              <a:cs typeface="Lora"/>
              <a:sym typeface="Lora"/>
            </a:endParaRPr>
          </a:p>
          <a:p>
            <a:pPr indent="0" lvl="0" marL="457200" rtl="0" algn="l">
              <a:spcBef>
                <a:spcPts val="0"/>
              </a:spcBef>
              <a:spcAft>
                <a:spcPts val="0"/>
              </a:spcAft>
              <a:buNone/>
            </a:pPr>
            <a:r>
              <a:rPr lang="en" sz="1000">
                <a:solidFill>
                  <a:schemeClr val="lt1"/>
                </a:solidFill>
                <a:latin typeface="Lora"/>
                <a:ea typeface="Lora"/>
                <a:cs typeface="Lora"/>
                <a:sym typeface="Lora"/>
              </a:rPr>
              <a:t>77 * 20 Uncommons + </a:t>
            </a:r>
            <a:endParaRPr sz="1000">
              <a:solidFill>
                <a:schemeClr val="lt1"/>
              </a:solidFill>
              <a:latin typeface="Lora"/>
              <a:ea typeface="Lora"/>
              <a:cs typeface="Lora"/>
              <a:sym typeface="Lora"/>
            </a:endParaRPr>
          </a:p>
          <a:p>
            <a:pPr indent="0" lvl="0" marL="457200" rtl="0" algn="l">
              <a:spcBef>
                <a:spcPts val="0"/>
              </a:spcBef>
              <a:spcAft>
                <a:spcPts val="0"/>
              </a:spcAft>
              <a:buNone/>
            </a:pPr>
            <a:r>
              <a:rPr lang="en" sz="1000">
                <a:solidFill>
                  <a:schemeClr val="lt1"/>
                </a:solidFill>
                <a:latin typeface="Lora"/>
                <a:ea typeface="Lora"/>
                <a:cs typeface="Lora"/>
                <a:sym typeface="Lora"/>
              </a:rPr>
              <a:t>77 * 26 Rares +</a:t>
            </a:r>
            <a:endParaRPr sz="1000">
              <a:solidFill>
                <a:schemeClr val="lt1"/>
              </a:solidFill>
              <a:latin typeface="Lora"/>
              <a:ea typeface="Lora"/>
              <a:cs typeface="Lora"/>
              <a:sym typeface="Lora"/>
            </a:endParaRPr>
          </a:p>
          <a:p>
            <a:pPr indent="0" lvl="0" marL="457200" rtl="0" algn="l">
              <a:spcBef>
                <a:spcPts val="0"/>
              </a:spcBef>
              <a:spcAft>
                <a:spcPts val="0"/>
              </a:spcAft>
              <a:buNone/>
            </a:pPr>
            <a:r>
              <a:rPr lang="en" sz="1000">
                <a:solidFill>
                  <a:schemeClr val="lt1"/>
                </a:solidFill>
                <a:latin typeface="Lora"/>
                <a:ea typeface="Lora"/>
                <a:cs typeface="Lora"/>
                <a:sym typeface="Lora"/>
              </a:rPr>
              <a:t>77 * 7 Super Rares</a:t>
            </a:r>
            <a:endParaRPr sz="1000">
              <a:solidFill>
                <a:schemeClr val="lt1"/>
              </a:solidFill>
              <a:latin typeface="Lora"/>
              <a:ea typeface="Lora"/>
              <a:cs typeface="Lora"/>
              <a:sym typeface="Lora"/>
            </a:endParaRPr>
          </a:p>
          <a:p>
            <a:pPr indent="0" lvl="0" marL="0" rtl="0" algn="l">
              <a:spcBef>
                <a:spcPts val="0"/>
              </a:spcBef>
              <a:spcAft>
                <a:spcPts val="0"/>
              </a:spcAft>
              <a:buNone/>
            </a:pPr>
            <a:r>
              <a:t/>
            </a:r>
            <a:endParaRPr sz="1000">
              <a:solidFill>
                <a:schemeClr val="lt1"/>
              </a:solidFill>
              <a:latin typeface="Lora"/>
              <a:ea typeface="Lora"/>
              <a:cs typeface="Lora"/>
              <a:sym typeface="Lora"/>
            </a:endParaRPr>
          </a:p>
        </p:txBody>
      </p:sp>
      <p:sp>
        <p:nvSpPr>
          <p:cNvPr id="99" name="Google Shape;99;p18"/>
          <p:cNvSpPr txBox="1"/>
          <p:nvPr/>
        </p:nvSpPr>
        <p:spPr>
          <a:xfrm>
            <a:off x="3910775" y="1470975"/>
            <a:ext cx="8274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CC0000"/>
                </a:solidFill>
                <a:latin typeface="Lobster"/>
                <a:ea typeface="Lobster"/>
                <a:cs typeface="Lobster"/>
                <a:sym typeface="Lobster"/>
              </a:rPr>
              <a:t>I’m poor</a:t>
            </a:r>
            <a:endParaRPr sz="700">
              <a:solidFill>
                <a:srgbClr val="CC0000"/>
              </a:solidFill>
              <a:latin typeface="Lobster"/>
              <a:ea typeface="Lobster"/>
              <a:cs typeface="Lobster"/>
              <a:sym typeface="Lobster"/>
            </a:endParaRPr>
          </a:p>
        </p:txBody>
      </p:sp>
      <p:pic>
        <p:nvPicPr>
          <p:cNvPr id="100" name="Google Shape;100;p18"/>
          <p:cNvPicPr preferRelativeResize="0"/>
          <p:nvPr/>
        </p:nvPicPr>
        <p:blipFill>
          <a:blip r:embed="rId4">
            <a:alphaModFix/>
          </a:blip>
          <a:stretch>
            <a:fillRect/>
          </a:stretch>
        </p:blipFill>
        <p:spPr>
          <a:xfrm>
            <a:off x="4024900" y="3198400"/>
            <a:ext cx="514350" cy="514350"/>
          </a:xfrm>
          <a:prstGeom prst="rect">
            <a:avLst/>
          </a:prstGeom>
          <a:noFill/>
          <a:ln>
            <a:noFill/>
          </a:ln>
        </p:spPr>
      </p:pic>
      <p:sp>
        <p:nvSpPr>
          <p:cNvPr id="101" name="Google Shape;101;p18"/>
          <p:cNvSpPr txBox="1"/>
          <p:nvPr/>
        </p:nvSpPr>
        <p:spPr>
          <a:xfrm>
            <a:off x="1067850" y="3741100"/>
            <a:ext cx="2808000" cy="2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ora"/>
                <a:ea typeface="Lora"/>
                <a:cs typeface="Lora"/>
                <a:sym typeface="Lora"/>
              </a:rPr>
              <a:t>Slots 1 - 4 Guaranteed | Slot 5 Not Guaranteed</a:t>
            </a:r>
            <a:endParaRPr sz="700">
              <a:solidFill>
                <a:schemeClr val="lt1"/>
              </a:solidFill>
              <a:latin typeface="Lora"/>
              <a:ea typeface="Lora"/>
              <a:cs typeface="Lora"/>
              <a:sym typeface="Lora"/>
            </a:endParaRPr>
          </a:p>
        </p:txBody>
      </p:sp>
      <p:sp>
        <p:nvSpPr>
          <p:cNvPr id="102" name="Google Shape;102;p18"/>
          <p:cNvSpPr txBox="1"/>
          <p:nvPr/>
        </p:nvSpPr>
        <p:spPr>
          <a:xfrm>
            <a:off x="4039775" y="3296425"/>
            <a:ext cx="5694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rPr>
              <a:t>~ 10%</a:t>
            </a:r>
            <a:endParaRPr sz="1000">
              <a:solidFill>
                <a:schemeClr val="lt1"/>
              </a:solidFill>
            </a:endParaRPr>
          </a:p>
        </p:txBody>
      </p:sp>
      <p:sp>
        <p:nvSpPr>
          <p:cNvPr id="103" name="Google Shape;103;p18"/>
          <p:cNvSpPr txBox="1"/>
          <p:nvPr/>
        </p:nvSpPr>
        <p:spPr>
          <a:xfrm>
            <a:off x="1131500" y="3224725"/>
            <a:ext cx="41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ora"/>
                <a:ea typeface="Lora"/>
                <a:cs typeface="Lora"/>
                <a:sym typeface="Lora"/>
              </a:rPr>
              <a:t>1</a:t>
            </a:r>
            <a:endParaRPr sz="1800">
              <a:solidFill>
                <a:schemeClr val="lt1"/>
              </a:solidFill>
              <a:latin typeface="Lora"/>
              <a:ea typeface="Lora"/>
              <a:cs typeface="Lora"/>
              <a:sym typeface="Lora"/>
            </a:endParaRPr>
          </a:p>
        </p:txBody>
      </p:sp>
      <p:sp>
        <p:nvSpPr>
          <p:cNvPr id="104" name="Google Shape;104;p18"/>
          <p:cNvSpPr txBox="1"/>
          <p:nvPr/>
        </p:nvSpPr>
        <p:spPr>
          <a:xfrm>
            <a:off x="1877950" y="3224725"/>
            <a:ext cx="41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ora"/>
                <a:ea typeface="Lora"/>
                <a:cs typeface="Lora"/>
                <a:sym typeface="Lora"/>
              </a:rPr>
              <a:t>1</a:t>
            </a:r>
            <a:endParaRPr sz="1800">
              <a:solidFill>
                <a:schemeClr val="lt1"/>
              </a:solidFill>
              <a:latin typeface="Lora"/>
              <a:ea typeface="Lora"/>
              <a:cs typeface="Lora"/>
              <a:sym typeface="Lora"/>
            </a:endParaRPr>
          </a:p>
        </p:txBody>
      </p:sp>
      <p:sp>
        <p:nvSpPr>
          <p:cNvPr id="105" name="Google Shape;105;p18"/>
          <p:cNvSpPr txBox="1"/>
          <p:nvPr/>
        </p:nvSpPr>
        <p:spPr>
          <a:xfrm>
            <a:off x="2624400" y="3224725"/>
            <a:ext cx="41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ora"/>
                <a:ea typeface="Lora"/>
                <a:cs typeface="Lora"/>
                <a:sym typeface="Lora"/>
              </a:rPr>
              <a:t>7</a:t>
            </a:r>
            <a:endParaRPr sz="1800">
              <a:solidFill>
                <a:schemeClr val="lt1"/>
              </a:solidFill>
              <a:latin typeface="Lora"/>
              <a:ea typeface="Lora"/>
              <a:cs typeface="Lora"/>
              <a:sym typeface="Lora"/>
            </a:endParaRPr>
          </a:p>
        </p:txBody>
      </p:sp>
      <p:sp>
        <p:nvSpPr>
          <p:cNvPr id="106" name="Google Shape;106;p18"/>
          <p:cNvSpPr txBox="1"/>
          <p:nvPr/>
        </p:nvSpPr>
        <p:spPr>
          <a:xfrm>
            <a:off x="3370850" y="3224725"/>
            <a:ext cx="41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ora"/>
                <a:ea typeface="Lora"/>
                <a:cs typeface="Lora"/>
                <a:sym typeface="Lora"/>
              </a:rPr>
              <a:t>11</a:t>
            </a:r>
            <a:endParaRPr sz="1800">
              <a:solidFill>
                <a:schemeClr val="lt1"/>
              </a:solidFill>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5961025" y="565725"/>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Simple Probability Calculation</a:t>
            </a:r>
            <a:endParaRPr/>
          </a:p>
        </p:txBody>
      </p:sp>
      <p:pic>
        <p:nvPicPr>
          <p:cNvPr id="112" name="Google Shape;112;p19" title="Chart"/>
          <p:cNvPicPr preferRelativeResize="0"/>
          <p:nvPr/>
        </p:nvPicPr>
        <p:blipFill>
          <a:blip r:embed="rId3">
            <a:alphaModFix/>
          </a:blip>
          <a:stretch>
            <a:fillRect/>
          </a:stretch>
        </p:blipFill>
        <p:spPr>
          <a:xfrm>
            <a:off x="184950" y="166275"/>
            <a:ext cx="3907824" cy="2416343"/>
          </a:xfrm>
          <a:prstGeom prst="rect">
            <a:avLst/>
          </a:prstGeom>
          <a:noFill/>
          <a:ln>
            <a:noFill/>
          </a:ln>
        </p:spPr>
      </p:pic>
      <p:pic>
        <p:nvPicPr>
          <p:cNvPr id="113" name="Google Shape;113;p19" title="Chart"/>
          <p:cNvPicPr preferRelativeResize="0"/>
          <p:nvPr/>
        </p:nvPicPr>
        <p:blipFill>
          <a:blip r:embed="rId4">
            <a:alphaModFix/>
          </a:blip>
          <a:stretch>
            <a:fillRect/>
          </a:stretch>
        </p:blipFill>
        <p:spPr>
          <a:xfrm>
            <a:off x="184950" y="2673369"/>
            <a:ext cx="3907824" cy="2416330"/>
          </a:xfrm>
          <a:prstGeom prst="rect">
            <a:avLst/>
          </a:prstGeom>
          <a:noFill/>
          <a:ln>
            <a:noFill/>
          </a:ln>
        </p:spPr>
      </p:pic>
      <p:sp>
        <p:nvSpPr>
          <p:cNvPr id="114" name="Google Shape;114;p19"/>
          <p:cNvSpPr txBox="1"/>
          <p:nvPr/>
        </p:nvSpPr>
        <p:spPr>
          <a:xfrm>
            <a:off x="5961025" y="1321425"/>
            <a:ext cx="30339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1"/>
                </a:solidFill>
                <a:latin typeface="Lora"/>
                <a:ea typeface="Lora"/>
                <a:cs typeface="Lora"/>
                <a:sym typeface="Lora"/>
              </a:rPr>
              <a:t>Intersection</a:t>
            </a:r>
            <a:endParaRPr b="1" sz="1800" u="sng">
              <a:solidFill>
                <a:schemeClr val="dk1"/>
              </a:solidFill>
              <a:latin typeface="Lora"/>
              <a:ea typeface="Lora"/>
              <a:cs typeface="Lora"/>
              <a:sym typeface="Lora"/>
            </a:endParaRPr>
          </a:p>
          <a:p>
            <a:pPr indent="0" lvl="0" marL="0" rtl="0" algn="l">
              <a:spcBef>
                <a:spcPts val="0"/>
              </a:spcBef>
              <a:spcAft>
                <a:spcPts val="0"/>
              </a:spcAft>
              <a:buNone/>
            </a:pPr>
            <a:r>
              <a:rPr lang="en" sz="1800">
                <a:solidFill>
                  <a:schemeClr val="dk1"/>
                </a:solidFill>
                <a:latin typeface="Lora"/>
                <a:ea typeface="Lora"/>
                <a:cs typeface="Lora"/>
                <a:sym typeface="Lora"/>
              </a:rPr>
              <a:t>Chance of a Dye Kit AND an Armor Unlock: </a:t>
            </a:r>
            <a:r>
              <a:rPr lang="en" sz="1800">
                <a:solidFill>
                  <a:schemeClr val="dk1"/>
                </a:solidFill>
                <a:latin typeface="Lora"/>
                <a:ea typeface="Lora"/>
                <a:cs typeface="Lora"/>
                <a:sym typeface="Lora"/>
              </a:rPr>
              <a:t>P</a:t>
            </a:r>
            <a:r>
              <a:rPr lang="en" sz="1800">
                <a:solidFill>
                  <a:schemeClr val="dk1"/>
                </a:solidFill>
                <a:latin typeface="Lora"/>
                <a:ea typeface="Lora"/>
                <a:cs typeface="Lora"/>
                <a:sym typeface="Lora"/>
              </a:rPr>
              <a:t>(E</a:t>
            </a:r>
            <a:r>
              <a:rPr lang="en" sz="1000">
                <a:solidFill>
                  <a:schemeClr val="dk1"/>
                </a:solidFill>
                <a:latin typeface="Lora"/>
                <a:ea typeface="Lora"/>
                <a:cs typeface="Lora"/>
                <a:sym typeface="Lora"/>
              </a:rPr>
              <a:t>d</a:t>
            </a:r>
            <a:r>
              <a:rPr lang="en" sz="1800">
                <a:solidFill>
                  <a:schemeClr val="dk1"/>
                </a:solidFill>
                <a:latin typeface="Lora"/>
                <a:ea typeface="Lora"/>
                <a:cs typeface="Lora"/>
                <a:sym typeface="Lora"/>
              </a:rPr>
              <a:t>) * </a:t>
            </a:r>
            <a:r>
              <a:rPr lang="en" sz="1800">
                <a:solidFill>
                  <a:schemeClr val="dk1"/>
                </a:solidFill>
                <a:latin typeface="Lora"/>
                <a:ea typeface="Lora"/>
                <a:cs typeface="Lora"/>
                <a:sym typeface="Lora"/>
              </a:rPr>
              <a:t>P</a:t>
            </a:r>
            <a:r>
              <a:rPr lang="en" sz="1800">
                <a:solidFill>
                  <a:schemeClr val="dk1"/>
                </a:solidFill>
                <a:latin typeface="Lora"/>
                <a:ea typeface="Lora"/>
                <a:cs typeface="Lora"/>
                <a:sym typeface="Lora"/>
              </a:rPr>
              <a:t>(E</a:t>
            </a:r>
            <a:r>
              <a:rPr lang="en" sz="1000">
                <a:solidFill>
                  <a:schemeClr val="dk1"/>
                </a:solidFill>
                <a:latin typeface="Lora"/>
                <a:ea typeface="Lora"/>
                <a:cs typeface="Lora"/>
                <a:sym typeface="Lora"/>
              </a:rPr>
              <a:t>a</a:t>
            </a:r>
            <a:r>
              <a:rPr lang="en" sz="1800">
                <a:solidFill>
                  <a:schemeClr val="dk1"/>
                </a:solidFill>
                <a:latin typeface="Lora"/>
                <a:ea typeface="Lora"/>
                <a:cs typeface="Lora"/>
                <a:sym typeface="Lora"/>
              </a:rPr>
              <a:t>) = .45 * .046 = .0207</a:t>
            </a:r>
            <a:endParaRPr sz="1800">
              <a:solidFill>
                <a:schemeClr val="dk1"/>
              </a:solidFill>
              <a:latin typeface="Lora"/>
              <a:ea typeface="Lora"/>
              <a:cs typeface="Lora"/>
              <a:sym typeface="Lora"/>
            </a:endParaRPr>
          </a:p>
          <a:p>
            <a:pPr indent="0" lvl="0" marL="0" rtl="0" algn="l">
              <a:spcBef>
                <a:spcPts val="0"/>
              </a:spcBef>
              <a:spcAft>
                <a:spcPts val="0"/>
              </a:spcAft>
              <a:buNone/>
            </a:pPr>
            <a:r>
              <a:rPr b="1" lang="en" sz="1800" u="sng">
                <a:solidFill>
                  <a:schemeClr val="dk1"/>
                </a:solidFill>
                <a:latin typeface="Lora"/>
                <a:ea typeface="Lora"/>
                <a:cs typeface="Lora"/>
                <a:sym typeface="Lora"/>
              </a:rPr>
              <a:t>Compliment</a:t>
            </a:r>
            <a:endParaRPr b="1" sz="1800" u="sng">
              <a:solidFill>
                <a:schemeClr val="dk1"/>
              </a:solidFill>
              <a:latin typeface="Lora"/>
              <a:ea typeface="Lora"/>
              <a:cs typeface="Lora"/>
              <a:sym typeface="Lora"/>
            </a:endParaRPr>
          </a:p>
          <a:p>
            <a:pPr indent="0" lvl="0" marL="0" rtl="0" algn="l">
              <a:spcBef>
                <a:spcPts val="0"/>
              </a:spcBef>
              <a:spcAft>
                <a:spcPts val="0"/>
              </a:spcAft>
              <a:buNone/>
            </a:pPr>
            <a:r>
              <a:rPr lang="en" sz="1800">
                <a:solidFill>
                  <a:schemeClr val="dk1"/>
                </a:solidFill>
                <a:latin typeface="Lora"/>
                <a:ea typeface="Lora"/>
                <a:cs typeface="Lora"/>
                <a:sym typeface="Lora"/>
              </a:rPr>
              <a:t>Chance of any item in Slot 3 BESIDES a Dye Kit: 1 - </a:t>
            </a:r>
            <a:r>
              <a:rPr lang="en" sz="1800">
                <a:solidFill>
                  <a:schemeClr val="dk1"/>
                </a:solidFill>
                <a:latin typeface="Lora"/>
                <a:ea typeface="Lora"/>
                <a:cs typeface="Lora"/>
                <a:sym typeface="Lora"/>
              </a:rPr>
              <a:t>P</a:t>
            </a:r>
            <a:r>
              <a:rPr lang="en" sz="1800">
                <a:solidFill>
                  <a:schemeClr val="dk1"/>
                </a:solidFill>
                <a:latin typeface="Lora"/>
                <a:ea typeface="Lora"/>
                <a:cs typeface="Lora"/>
                <a:sym typeface="Lora"/>
              </a:rPr>
              <a:t>(E</a:t>
            </a:r>
            <a:r>
              <a:rPr lang="en" sz="1000">
                <a:solidFill>
                  <a:schemeClr val="dk1"/>
                </a:solidFill>
                <a:latin typeface="Lora"/>
                <a:ea typeface="Lora"/>
                <a:cs typeface="Lora"/>
                <a:sym typeface="Lora"/>
              </a:rPr>
              <a:t>d</a:t>
            </a:r>
            <a:r>
              <a:rPr lang="en" sz="1800">
                <a:solidFill>
                  <a:schemeClr val="dk1"/>
                </a:solidFill>
                <a:latin typeface="Lora"/>
                <a:ea typeface="Lora"/>
                <a:cs typeface="Lora"/>
                <a:sym typeface="Lora"/>
              </a:rPr>
              <a:t>) = .55</a:t>
            </a:r>
            <a:endParaRPr sz="1800">
              <a:solidFill>
                <a:schemeClr val="dk1"/>
              </a:solidFill>
              <a:latin typeface="Lora"/>
              <a:ea typeface="Lora"/>
              <a:cs typeface="Lora"/>
              <a:sym typeface="Lora"/>
            </a:endParaRPr>
          </a:p>
          <a:p>
            <a:pPr indent="0" lvl="0" marL="0" rtl="0" algn="l">
              <a:spcBef>
                <a:spcPts val="0"/>
              </a:spcBef>
              <a:spcAft>
                <a:spcPts val="0"/>
              </a:spcAft>
              <a:buNone/>
            </a:pPr>
            <a:r>
              <a:rPr b="1" lang="en" sz="1800" u="sng">
                <a:solidFill>
                  <a:schemeClr val="dk1"/>
                </a:solidFill>
                <a:latin typeface="Lora"/>
                <a:ea typeface="Lora"/>
                <a:cs typeface="Lora"/>
                <a:sym typeface="Lora"/>
              </a:rPr>
              <a:t>Union</a:t>
            </a:r>
            <a:endParaRPr b="1" sz="1800" u="sng">
              <a:solidFill>
                <a:schemeClr val="dk1"/>
              </a:solidFill>
              <a:latin typeface="Lora"/>
              <a:ea typeface="Lora"/>
              <a:cs typeface="Lora"/>
              <a:sym typeface="Lora"/>
            </a:endParaRPr>
          </a:p>
          <a:p>
            <a:pPr indent="0" lvl="0" marL="0" rtl="0" algn="l">
              <a:spcBef>
                <a:spcPts val="0"/>
              </a:spcBef>
              <a:spcAft>
                <a:spcPts val="0"/>
              </a:spcAft>
              <a:buNone/>
            </a:pPr>
            <a:r>
              <a:rPr lang="en" sz="1800">
                <a:solidFill>
                  <a:schemeClr val="dk1"/>
                </a:solidFill>
                <a:latin typeface="Lora"/>
                <a:ea typeface="Lora"/>
                <a:cs typeface="Lora"/>
                <a:sym typeface="Lora"/>
              </a:rPr>
              <a:t>Chance of any bag of materials: </a:t>
            </a:r>
            <a:r>
              <a:rPr lang="en" sz="1800">
                <a:solidFill>
                  <a:schemeClr val="dk1"/>
                </a:solidFill>
                <a:latin typeface="Lora"/>
                <a:ea typeface="Lora"/>
                <a:cs typeface="Lora"/>
                <a:sym typeface="Lora"/>
              </a:rPr>
              <a:t>P</a:t>
            </a:r>
            <a:r>
              <a:rPr lang="en" sz="1800">
                <a:solidFill>
                  <a:schemeClr val="dk1"/>
                </a:solidFill>
                <a:latin typeface="Lora"/>
                <a:ea typeface="Lora"/>
                <a:cs typeface="Lora"/>
                <a:sym typeface="Lora"/>
              </a:rPr>
              <a:t>(E</a:t>
            </a:r>
            <a:r>
              <a:rPr lang="en" sz="1000">
                <a:solidFill>
                  <a:schemeClr val="dk1"/>
                </a:solidFill>
                <a:latin typeface="Lora"/>
                <a:ea typeface="Lora"/>
                <a:cs typeface="Lora"/>
                <a:sym typeface="Lora"/>
              </a:rPr>
              <a:t>b</a:t>
            </a:r>
            <a:r>
              <a:rPr lang="en" sz="1800">
                <a:solidFill>
                  <a:schemeClr val="dk1"/>
                </a:solidFill>
                <a:latin typeface="Lora"/>
                <a:ea typeface="Lora"/>
                <a:cs typeface="Lora"/>
                <a:sym typeface="Lora"/>
              </a:rPr>
              <a:t>) + </a:t>
            </a:r>
            <a:r>
              <a:rPr lang="en" sz="1800">
                <a:solidFill>
                  <a:schemeClr val="dk1"/>
                </a:solidFill>
                <a:latin typeface="Lora"/>
                <a:ea typeface="Lora"/>
                <a:cs typeface="Lora"/>
                <a:sym typeface="Lora"/>
              </a:rPr>
              <a:t>P</a:t>
            </a:r>
            <a:r>
              <a:rPr lang="en" sz="1800">
                <a:solidFill>
                  <a:schemeClr val="dk1"/>
                </a:solidFill>
                <a:latin typeface="Lora"/>
                <a:ea typeface="Lora"/>
                <a:cs typeface="Lora"/>
                <a:sym typeface="Lora"/>
              </a:rPr>
              <a:t>(E</a:t>
            </a:r>
            <a:r>
              <a:rPr lang="en" sz="1000">
                <a:solidFill>
                  <a:schemeClr val="dk1"/>
                </a:solidFill>
                <a:latin typeface="Lora"/>
                <a:ea typeface="Lora"/>
                <a:cs typeface="Lora"/>
                <a:sym typeface="Lora"/>
              </a:rPr>
              <a:t>l</a:t>
            </a:r>
            <a:r>
              <a:rPr lang="en" sz="1800">
                <a:solidFill>
                  <a:schemeClr val="dk1"/>
                </a:solidFill>
                <a:latin typeface="Lora"/>
                <a:ea typeface="Lora"/>
                <a:cs typeface="Lora"/>
                <a:sym typeface="Lora"/>
              </a:rPr>
              <a:t>) + </a:t>
            </a:r>
            <a:r>
              <a:rPr lang="en" sz="1800">
                <a:solidFill>
                  <a:schemeClr val="dk1"/>
                </a:solidFill>
                <a:latin typeface="Lora"/>
                <a:ea typeface="Lora"/>
                <a:cs typeface="Lora"/>
                <a:sym typeface="Lora"/>
              </a:rPr>
              <a:t>P</a:t>
            </a:r>
            <a:r>
              <a:rPr lang="en" sz="1800">
                <a:solidFill>
                  <a:schemeClr val="dk1"/>
                </a:solidFill>
                <a:latin typeface="Lora"/>
                <a:ea typeface="Lora"/>
                <a:cs typeface="Lora"/>
                <a:sym typeface="Lora"/>
              </a:rPr>
              <a:t>(E</a:t>
            </a:r>
            <a:r>
              <a:rPr lang="en" sz="1000">
                <a:solidFill>
                  <a:schemeClr val="dk1"/>
                </a:solidFill>
                <a:latin typeface="Lora"/>
                <a:ea typeface="Lora"/>
                <a:cs typeface="Lora"/>
                <a:sym typeface="Lora"/>
              </a:rPr>
              <a:t>h</a:t>
            </a:r>
            <a:r>
              <a:rPr lang="en" sz="1800">
                <a:solidFill>
                  <a:schemeClr val="dk1"/>
                </a:solidFill>
                <a:latin typeface="Lora"/>
                <a:ea typeface="Lora"/>
                <a:cs typeface="Lora"/>
                <a:sym typeface="Lora"/>
              </a:rPr>
              <a:t>) = .095 + .113 + .11 = .318</a:t>
            </a:r>
            <a:endParaRPr sz="1800">
              <a:solidFill>
                <a:schemeClr val="dk1"/>
              </a:solidFill>
              <a:latin typeface="Lora"/>
              <a:ea typeface="Lora"/>
              <a:cs typeface="Lora"/>
              <a:sym typeface="Lora"/>
            </a:endParaRPr>
          </a:p>
        </p:txBody>
      </p:sp>
      <p:pic>
        <p:nvPicPr>
          <p:cNvPr id="115" name="Google Shape;115;p19"/>
          <p:cNvPicPr preferRelativeResize="0"/>
          <p:nvPr/>
        </p:nvPicPr>
        <p:blipFill>
          <a:blip r:embed="rId5">
            <a:alphaModFix/>
          </a:blip>
          <a:stretch>
            <a:fillRect/>
          </a:stretch>
        </p:blipFill>
        <p:spPr>
          <a:xfrm>
            <a:off x="4159259" y="1416022"/>
            <a:ext cx="1688825" cy="434675"/>
          </a:xfrm>
          <a:prstGeom prst="rect">
            <a:avLst/>
          </a:prstGeom>
          <a:noFill/>
          <a:ln>
            <a:noFill/>
          </a:ln>
        </p:spPr>
      </p:pic>
      <p:pic>
        <p:nvPicPr>
          <p:cNvPr id="116" name="Google Shape;116;p19"/>
          <p:cNvPicPr preferRelativeResize="0"/>
          <p:nvPr/>
        </p:nvPicPr>
        <p:blipFill>
          <a:blip r:embed="rId6">
            <a:alphaModFix/>
          </a:blip>
          <a:stretch>
            <a:fillRect/>
          </a:stretch>
        </p:blipFill>
        <p:spPr>
          <a:xfrm>
            <a:off x="4797765" y="1889474"/>
            <a:ext cx="411797" cy="434675"/>
          </a:xfrm>
          <a:prstGeom prst="rect">
            <a:avLst/>
          </a:prstGeom>
          <a:noFill/>
          <a:ln>
            <a:noFill/>
          </a:ln>
        </p:spPr>
      </p:pic>
      <p:pic>
        <p:nvPicPr>
          <p:cNvPr id="117" name="Google Shape;117;p19"/>
          <p:cNvPicPr preferRelativeResize="0"/>
          <p:nvPr/>
        </p:nvPicPr>
        <p:blipFill>
          <a:blip r:embed="rId7">
            <a:alphaModFix/>
          </a:blip>
          <a:stretch>
            <a:fillRect/>
          </a:stretch>
        </p:blipFill>
        <p:spPr>
          <a:xfrm>
            <a:off x="4323349" y="2582622"/>
            <a:ext cx="1450501" cy="967001"/>
          </a:xfrm>
          <a:prstGeom prst="rect">
            <a:avLst/>
          </a:prstGeom>
          <a:noFill/>
          <a:ln>
            <a:noFill/>
          </a:ln>
        </p:spPr>
      </p:pic>
      <p:pic>
        <p:nvPicPr>
          <p:cNvPr id="118" name="Google Shape;118;p19"/>
          <p:cNvPicPr preferRelativeResize="0"/>
          <p:nvPr/>
        </p:nvPicPr>
        <p:blipFill>
          <a:blip r:embed="rId8">
            <a:alphaModFix/>
          </a:blip>
          <a:stretch>
            <a:fillRect/>
          </a:stretch>
        </p:blipFill>
        <p:spPr>
          <a:xfrm>
            <a:off x="4278411" y="3925948"/>
            <a:ext cx="1450501" cy="5274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0" y="-1"/>
            <a:ext cx="9143999" cy="1769652"/>
          </a:xfrm>
          <a:prstGeom prst="rect">
            <a:avLst/>
          </a:prstGeom>
          <a:noFill/>
          <a:ln>
            <a:noFill/>
          </a:ln>
        </p:spPr>
      </p:pic>
      <p:sp>
        <p:nvSpPr>
          <p:cNvPr id="124" name="Google Shape;124;p20"/>
          <p:cNvSpPr txBox="1"/>
          <p:nvPr>
            <p:ph type="title"/>
          </p:nvPr>
        </p:nvSpPr>
        <p:spPr>
          <a:xfrm>
            <a:off x="311700" y="555600"/>
            <a:ext cx="39243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Conditional Probability and Dependence (2.7)</a:t>
            </a:r>
            <a:endParaRPr>
              <a:solidFill>
                <a:schemeClr val="lt1"/>
              </a:solidFill>
            </a:endParaRPr>
          </a:p>
        </p:txBody>
      </p:sp>
      <p:sp>
        <p:nvSpPr>
          <p:cNvPr id="125" name="Google Shape;125;p20"/>
          <p:cNvSpPr txBox="1"/>
          <p:nvPr>
            <p:ph idx="1" type="body"/>
          </p:nvPr>
        </p:nvSpPr>
        <p:spPr>
          <a:xfrm>
            <a:off x="311700" y="1880500"/>
            <a:ext cx="2808000" cy="268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Lora"/>
                <a:ea typeface="Lora"/>
                <a:cs typeface="Lora"/>
                <a:sym typeface="Lora"/>
              </a:rPr>
              <a:t>What is the probability we pull a Rare Weapon Skin given the 5th Item Slot is available?</a:t>
            </a:r>
            <a:endParaRPr>
              <a:solidFill>
                <a:schemeClr val="dk1"/>
              </a:solidFill>
              <a:latin typeface="Lora"/>
              <a:ea typeface="Lora"/>
              <a:cs typeface="Lora"/>
              <a:sym typeface="Lora"/>
            </a:endParaRPr>
          </a:p>
          <a:p>
            <a:pPr indent="0" lvl="0" marL="0" rtl="0" algn="l">
              <a:spcBef>
                <a:spcPts val="1200"/>
              </a:spcBef>
              <a:spcAft>
                <a:spcPts val="0"/>
              </a:spcAft>
              <a:buNone/>
            </a:pPr>
            <a:r>
              <a:rPr lang="en">
                <a:solidFill>
                  <a:schemeClr val="dk1"/>
                </a:solidFill>
                <a:latin typeface="Lora"/>
                <a:ea typeface="Lora"/>
                <a:cs typeface="Lora"/>
                <a:sym typeface="Lora"/>
              </a:rPr>
              <a:t>P(B|A) = P(AnB) / P(A)</a:t>
            </a:r>
            <a:endParaRPr>
              <a:solidFill>
                <a:schemeClr val="dk1"/>
              </a:solidFill>
              <a:latin typeface="Lora"/>
              <a:ea typeface="Lora"/>
              <a:cs typeface="Lora"/>
              <a:sym typeface="Lora"/>
            </a:endParaRPr>
          </a:p>
          <a:p>
            <a:pPr indent="0" lvl="0" marL="0" rtl="0" algn="l">
              <a:spcBef>
                <a:spcPts val="1200"/>
              </a:spcBef>
              <a:spcAft>
                <a:spcPts val="0"/>
              </a:spcAft>
              <a:buNone/>
            </a:pPr>
            <a:r>
              <a:rPr lang="en">
                <a:solidFill>
                  <a:schemeClr val="dk1"/>
                </a:solidFill>
                <a:latin typeface="Lora"/>
                <a:ea typeface="Lora"/>
                <a:cs typeface="Lora"/>
                <a:sym typeface="Lora"/>
              </a:rPr>
              <a:t>P(E</a:t>
            </a:r>
            <a:r>
              <a:rPr lang="en" sz="900">
                <a:solidFill>
                  <a:schemeClr val="dk1"/>
                </a:solidFill>
                <a:latin typeface="Lora"/>
                <a:ea typeface="Lora"/>
                <a:cs typeface="Lora"/>
                <a:sym typeface="Lora"/>
              </a:rPr>
              <a:t>r</a:t>
            </a:r>
            <a:r>
              <a:rPr lang="en">
                <a:solidFill>
                  <a:schemeClr val="dk1"/>
                </a:solidFill>
                <a:latin typeface="Lora"/>
                <a:ea typeface="Lora"/>
                <a:cs typeface="Lora"/>
                <a:sym typeface="Lora"/>
              </a:rPr>
              <a:t>|E</a:t>
            </a:r>
            <a:r>
              <a:rPr lang="en" sz="900">
                <a:solidFill>
                  <a:schemeClr val="dk1"/>
                </a:solidFill>
                <a:latin typeface="Lora"/>
                <a:ea typeface="Lora"/>
                <a:cs typeface="Lora"/>
                <a:sym typeface="Lora"/>
              </a:rPr>
              <a:t>5) </a:t>
            </a:r>
            <a:r>
              <a:rPr lang="en">
                <a:solidFill>
                  <a:schemeClr val="dk1"/>
                </a:solidFill>
                <a:latin typeface="Lora"/>
                <a:ea typeface="Lora"/>
                <a:cs typeface="Lora"/>
                <a:sym typeface="Lora"/>
              </a:rPr>
              <a:t>=</a:t>
            </a:r>
            <a:r>
              <a:rPr lang="en" sz="900">
                <a:solidFill>
                  <a:schemeClr val="dk1"/>
                </a:solidFill>
                <a:latin typeface="Lora"/>
                <a:ea typeface="Lora"/>
                <a:cs typeface="Lora"/>
                <a:sym typeface="Lora"/>
              </a:rPr>
              <a:t> </a:t>
            </a:r>
            <a:r>
              <a:rPr lang="en">
                <a:solidFill>
                  <a:schemeClr val="dk1"/>
                </a:solidFill>
                <a:latin typeface="Lora"/>
                <a:ea typeface="Lora"/>
                <a:cs typeface="Lora"/>
                <a:sym typeface="Lora"/>
              </a:rPr>
              <a:t>P(E</a:t>
            </a:r>
            <a:r>
              <a:rPr lang="en" sz="900">
                <a:solidFill>
                  <a:schemeClr val="dk1"/>
                </a:solidFill>
                <a:latin typeface="Lora"/>
                <a:ea typeface="Lora"/>
                <a:cs typeface="Lora"/>
                <a:sym typeface="Lora"/>
              </a:rPr>
              <a:t>r</a:t>
            </a:r>
            <a:r>
              <a:rPr lang="en">
                <a:solidFill>
                  <a:schemeClr val="dk1"/>
                </a:solidFill>
                <a:latin typeface="Lora"/>
                <a:ea typeface="Lora"/>
                <a:cs typeface="Lora"/>
                <a:sym typeface="Lora"/>
              </a:rPr>
              <a:t> AND E</a:t>
            </a:r>
            <a:r>
              <a:rPr lang="en" sz="900">
                <a:solidFill>
                  <a:schemeClr val="dk1"/>
                </a:solidFill>
                <a:latin typeface="Lora"/>
                <a:ea typeface="Lora"/>
                <a:cs typeface="Lora"/>
                <a:sym typeface="Lora"/>
              </a:rPr>
              <a:t>5</a:t>
            </a:r>
            <a:r>
              <a:rPr lang="en">
                <a:solidFill>
                  <a:schemeClr val="dk1"/>
                </a:solidFill>
                <a:latin typeface="Lora"/>
                <a:ea typeface="Lora"/>
                <a:cs typeface="Lora"/>
                <a:sym typeface="Lora"/>
              </a:rPr>
              <a:t>) / P(E</a:t>
            </a:r>
            <a:r>
              <a:rPr lang="en" sz="900">
                <a:solidFill>
                  <a:schemeClr val="dk1"/>
                </a:solidFill>
                <a:latin typeface="Lora"/>
                <a:ea typeface="Lora"/>
                <a:cs typeface="Lora"/>
                <a:sym typeface="Lora"/>
              </a:rPr>
              <a:t>5</a:t>
            </a:r>
            <a:r>
              <a:rPr lang="en">
                <a:solidFill>
                  <a:schemeClr val="dk1"/>
                </a:solidFill>
                <a:latin typeface="Lora"/>
                <a:ea typeface="Lora"/>
                <a:cs typeface="Lora"/>
                <a:sym typeface="Lora"/>
              </a:rPr>
              <a:t>)</a:t>
            </a:r>
            <a:endParaRPr>
              <a:solidFill>
                <a:schemeClr val="dk1"/>
              </a:solidFill>
              <a:latin typeface="Lora"/>
              <a:ea typeface="Lora"/>
              <a:cs typeface="Lora"/>
              <a:sym typeface="Lora"/>
            </a:endParaRPr>
          </a:p>
          <a:p>
            <a:pPr indent="0" lvl="0" marL="0" rtl="0" algn="l">
              <a:spcBef>
                <a:spcPts val="1200"/>
              </a:spcBef>
              <a:spcAft>
                <a:spcPts val="0"/>
              </a:spcAft>
              <a:buNone/>
            </a:pPr>
            <a:r>
              <a:rPr lang="en">
                <a:solidFill>
                  <a:schemeClr val="dk1"/>
                </a:solidFill>
                <a:latin typeface="Lora"/>
                <a:ea typeface="Lora"/>
                <a:cs typeface="Lora"/>
                <a:sym typeface="Lora"/>
              </a:rPr>
              <a:t>P(E</a:t>
            </a:r>
            <a:r>
              <a:rPr lang="en" sz="900">
                <a:solidFill>
                  <a:schemeClr val="dk1"/>
                </a:solidFill>
                <a:latin typeface="Lora"/>
                <a:ea typeface="Lora"/>
                <a:cs typeface="Lora"/>
                <a:sym typeface="Lora"/>
              </a:rPr>
              <a:t>r</a:t>
            </a:r>
            <a:r>
              <a:rPr lang="en">
                <a:solidFill>
                  <a:schemeClr val="dk1"/>
                </a:solidFill>
                <a:latin typeface="Lora"/>
                <a:ea typeface="Lora"/>
                <a:cs typeface="Lora"/>
                <a:sym typeface="Lora"/>
              </a:rPr>
              <a:t>|E</a:t>
            </a:r>
            <a:r>
              <a:rPr lang="en" sz="900">
                <a:solidFill>
                  <a:schemeClr val="dk1"/>
                </a:solidFill>
                <a:latin typeface="Lora"/>
                <a:ea typeface="Lora"/>
                <a:cs typeface="Lora"/>
                <a:sym typeface="Lora"/>
              </a:rPr>
              <a:t>5) </a:t>
            </a:r>
            <a:r>
              <a:rPr lang="en">
                <a:solidFill>
                  <a:schemeClr val="dk1"/>
                </a:solidFill>
                <a:latin typeface="Lora"/>
                <a:ea typeface="Lora"/>
                <a:cs typeface="Lora"/>
                <a:sym typeface="Lora"/>
              </a:rPr>
              <a:t>=</a:t>
            </a:r>
            <a:r>
              <a:rPr lang="en" sz="900">
                <a:solidFill>
                  <a:schemeClr val="dk1"/>
                </a:solidFill>
                <a:latin typeface="Lora"/>
                <a:ea typeface="Lora"/>
                <a:cs typeface="Lora"/>
                <a:sym typeface="Lora"/>
              </a:rPr>
              <a:t> </a:t>
            </a:r>
            <a:r>
              <a:rPr lang="en">
                <a:solidFill>
                  <a:schemeClr val="dk1"/>
                </a:solidFill>
                <a:latin typeface="Lora"/>
                <a:ea typeface="Lora"/>
                <a:cs typeface="Lora"/>
                <a:sym typeface="Lora"/>
              </a:rPr>
              <a:t>.568</a:t>
            </a:r>
            <a:endParaRPr>
              <a:solidFill>
                <a:schemeClr val="dk1"/>
              </a:solidFill>
              <a:latin typeface="Lora"/>
              <a:ea typeface="Lora"/>
              <a:cs typeface="Lora"/>
              <a:sym typeface="Lora"/>
            </a:endParaRPr>
          </a:p>
          <a:p>
            <a:pPr indent="0" lvl="0" marL="0" rtl="0" algn="l">
              <a:spcBef>
                <a:spcPts val="1200"/>
              </a:spcBef>
              <a:spcAft>
                <a:spcPts val="1200"/>
              </a:spcAft>
              <a:buClr>
                <a:schemeClr val="dk1"/>
              </a:buClr>
              <a:buSzPts val="1100"/>
              <a:buFont typeface="Arial"/>
              <a:buNone/>
            </a:pPr>
            <a:r>
              <a:rPr lang="en">
                <a:solidFill>
                  <a:schemeClr val="dk1"/>
                </a:solidFill>
                <a:latin typeface="Lora"/>
                <a:ea typeface="Lora"/>
                <a:cs typeface="Lora"/>
                <a:sym typeface="Lora"/>
              </a:rPr>
              <a:t>Because P(AnB) == P(A)P(B), these events are </a:t>
            </a:r>
            <a:r>
              <a:rPr b="1" lang="en">
                <a:solidFill>
                  <a:schemeClr val="dk1"/>
                </a:solidFill>
                <a:latin typeface="Lora"/>
                <a:ea typeface="Lora"/>
                <a:cs typeface="Lora"/>
                <a:sym typeface="Lora"/>
              </a:rPr>
              <a:t>independent.</a:t>
            </a:r>
            <a:endParaRPr>
              <a:solidFill>
                <a:schemeClr val="dk1"/>
              </a:solidFill>
              <a:latin typeface="Lora"/>
              <a:ea typeface="Lora"/>
              <a:cs typeface="Lora"/>
              <a:sym typeface="Lora"/>
            </a:endParaRPr>
          </a:p>
        </p:txBody>
      </p:sp>
      <p:pic>
        <p:nvPicPr>
          <p:cNvPr id="126" name="Google Shape;126;p20" title="Chart"/>
          <p:cNvPicPr preferRelativeResize="0"/>
          <p:nvPr/>
        </p:nvPicPr>
        <p:blipFill>
          <a:blip r:embed="rId4">
            <a:alphaModFix/>
          </a:blip>
          <a:stretch>
            <a:fillRect/>
          </a:stretch>
        </p:blipFill>
        <p:spPr>
          <a:xfrm>
            <a:off x="3215325" y="1880500"/>
            <a:ext cx="2693751" cy="1665625"/>
          </a:xfrm>
          <a:prstGeom prst="rect">
            <a:avLst/>
          </a:prstGeom>
          <a:noFill/>
          <a:ln>
            <a:noFill/>
          </a:ln>
        </p:spPr>
      </p:pic>
      <p:pic>
        <p:nvPicPr>
          <p:cNvPr id="127" name="Google Shape;127;p20"/>
          <p:cNvPicPr preferRelativeResize="0"/>
          <p:nvPr/>
        </p:nvPicPr>
        <p:blipFill>
          <a:blip r:embed="rId5">
            <a:alphaModFix/>
          </a:blip>
          <a:stretch>
            <a:fillRect/>
          </a:stretch>
        </p:blipFill>
        <p:spPr>
          <a:xfrm>
            <a:off x="3416475" y="3849200"/>
            <a:ext cx="2311075" cy="1010750"/>
          </a:xfrm>
          <a:prstGeom prst="rect">
            <a:avLst/>
          </a:prstGeom>
          <a:noFill/>
          <a:ln>
            <a:noFill/>
          </a:ln>
        </p:spPr>
      </p:pic>
      <p:pic>
        <p:nvPicPr>
          <p:cNvPr id="128" name="Google Shape;128;p20" title="Chart"/>
          <p:cNvPicPr preferRelativeResize="0"/>
          <p:nvPr/>
        </p:nvPicPr>
        <p:blipFill>
          <a:blip r:embed="rId6">
            <a:alphaModFix/>
          </a:blip>
          <a:stretch>
            <a:fillRect/>
          </a:stretch>
        </p:blipFill>
        <p:spPr>
          <a:xfrm>
            <a:off x="6198850" y="3064086"/>
            <a:ext cx="2693751" cy="16656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3">
            <a:alphaModFix/>
          </a:blip>
          <a:stretch>
            <a:fillRect/>
          </a:stretch>
        </p:blipFill>
        <p:spPr>
          <a:xfrm>
            <a:off x="0" y="-1"/>
            <a:ext cx="9143999" cy="1769652"/>
          </a:xfrm>
          <a:prstGeom prst="rect">
            <a:avLst/>
          </a:prstGeom>
          <a:noFill/>
          <a:ln>
            <a:noFill/>
          </a:ln>
        </p:spPr>
      </p:pic>
      <p:sp>
        <p:nvSpPr>
          <p:cNvPr id="134" name="Google Shape;134;p21"/>
          <p:cNvSpPr txBox="1"/>
          <p:nvPr>
            <p:ph type="title"/>
          </p:nvPr>
        </p:nvSpPr>
        <p:spPr>
          <a:xfrm>
            <a:off x="2569475" y="278375"/>
            <a:ext cx="38748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lt1"/>
                </a:solidFill>
              </a:rPr>
              <a:t>Bayes’ Theorem (2.10)</a:t>
            </a:r>
            <a:endParaRPr>
              <a:solidFill>
                <a:schemeClr val="lt1"/>
              </a:solidFill>
            </a:endParaRPr>
          </a:p>
        </p:txBody>
      </p:sp>
      <p:sp>
        <p:nvSpPr>
          <p:cNvPr id="135" name="Google Shape;135;p21"/>
          <p:cNvSpPr txBox="1"/>
          <p:nvPr>
            <p:ph idx="1" type="body"/>
          </p:nvPr>
        </p:nvSpPr>
        <p:spPr>
          <a:xfrm>
            <a:off x="1997275" y="1901700"/>
            <a:ext cx="4769700" cy="324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ora"/>
                <a:ea typeface="Lora"/>
                <a:cs typeface="Lora"/>
                <a:sym typeface="Lora"/>
              </a:rPr>
              <a:t>Let’s assume the player knows the probability of pulling a Rare Item is .239, and the probability to get a Weapon Skin regardless of its rarity is .742 - Should the player spend the one key they have and try to get a Rare Weapon Skin?</a:t>
            </a:r>
            <a:br>
              <a:rPr lang="en">
                <a:latin typeface="Lora"/>
                <a:ea typeface="Lora"/>
                <a:cs typeface="Lora"/>
                <a:sym typeface="Lora"/>
              </a:rPr>
            </a:br>
            <a:br>
              <a:rPr lang="en">
                <a:latin typeface="Lora"/>
                <a:ea typeface="Lora"/>
                <a:cs typeface="Lora"/>
                <a:sym typeface="Lora"/>
              </a:rPr>
            </a:br>
            <a:r>
              <a:rPr lang="en">
                <a:latin typeface="Lora"/>
                <a:ea typeface="Lora"/>
                <a:cs typeface="Lora"/>
                <a:sym typeface="Lora"/>
              </a:rPr>
              <a:t>P(R) = .239</a:t>
            </a:r>
            <a:br>
              <a:rPr lang="en">
                <a:latin typeface="Lora"/>
                <a:ea typeface="Lora"/>
                <a:cs typeface="Lora"/>
                <a:sym typeface="Lora"/>
              </a:rPr>
            </a:br>
            <a:r>
              <a:rPr lang="en">
                <a:latin typeface="Lora"/>
                <a:ea typeface="Lora"/>
                <a:cs typeface="Lora"/>
                <a:sym typeface="Lora"/>
              </a:rPr>
              <a:t>P(W|R) + P(W|R’) = .742</a:t>
            </a:r>
            <a:br>
              <a:rPr lang="en">
                <a:latin typeface="Lora"/>
                <a:ea typeface="Lora"/>
                <a:cs typeface="Lora"/>
                <a:sym typeface="Lora"/>
              </a:rPr>
            </a:br>
            <a:r>
              <a:rPr lang="en">
                <a:latin typeface="Lora"/>
                <a:ea typeface="Lora"/>
                <a:cs typeface="Lora"/>
                <a:sym typeface="Lora"/>
              </a:rPr>
              <a:t>P(W|R) = .568</a:t>
            </a:r>
            <a:br>
              <a:rPr lang="en">
                <a:latin typeface="Lora"/>
                <a:ea typeface="Lora"/>
                <a:cs typeface="Lora"/>
                <a:sym typeface="Lora"/>
              </a:rPr>
            </a:br>
            <a:br>
              <a:rPr lang="en">
                <a:latin typeface="Lora"/>
                <a:ea typeface="Lora"/>
                <a:cs typeface="Lora"/>
                <a:sym typeface="Lora"/>
              </a:rPr>
            </a:br>
            <a:r>
              <a:rPr lang="en">
                <a:latin typeface="Lora"/>
                <a:ea typeface="Lora"/>
                <a:cs typeface="Lora"/>
                <a:sym typeface="Lora"/>
              </a:rPr>
              <a:t>P(R|W) = (.568 * .239) / .742 = </a:t>
            </a:r>
            <a:r>
              <a:rPr b="1" lang="en">
                <a:latin typeface="Lora"/>
                <a:ea typeface="Lora"/>
                <a:cs typeface="Lora"/>
                <a:sym typeface="Lora"/>
              </a:rPr>
              <a:t>.1829</a:t>
            </a:r>
            <a:endParaRPr b="1">
              <a:latin typeface="Lora"/>
              <a:ea typeface="Lora"/>
              <a:cs typeface="Lora"/>
              <a:sym typeface="Lora"/>
            </a:endParaRPr>
          </a:p>
          <a:p>
            <a:pPr indent="0" lvl="0" marL="0" rtl="0" algn="l">
              <a:spcBef>
                <a:spcPts val="1200"/>
              </a:spcBef>
              <a:spcAft>
                <a:spcPts val="1200"/>
              </a:spcAft>
              <a:buNone/>
            </a:pPr>
            <a:r>
              <a:rPr lang="en">
                <a:latin typeface="Lora"/>
                <a:ea typeface="Lora"/>
                <a:cs typeface="Lora"/>
                <a:sym typeface="Lora"/>
              </a:rPr>
              <a:t>The assumption also leaves out the conditional probability of Slot 5 appearing, so with only one attempt, the player should probably save their keys until they have more.</a:t>
            </a:r>
            <a:endParaRPr>
              <a:latin typeface="Lora"/>
              <a:ea typeface="Lora"/>
              <a:cs typeface="Lora"/>
              <a:sym typeface="Lor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